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7" r:id="rId5"/>
    <p:sldId id="268" r:id="rId6"/>
    <p:sldId id="27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05CDEC-36C4-4B17-BBBE-E2B196CE630B}" v="54" dt="2022-07-16T16:18:14.9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4D56D-B223-4416-A5DB-7967C886480F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B36BE-0ACF-49A5-A833-578D9CD02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59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B36BE-0ACF-49A5-A833-578D9CD029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574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25DA-AD94-4C3A-977F-F17B8C03AB0A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A1CD-57FA-45CD-9A51-9F7D512F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81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25DA-AD94-4C3A-977F-F17B8C03AB0A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A1CD-57FA-45CD-9A51-9F7D512F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71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25DA-AD94-4C3A-977F-F17B8C03AB0A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A1CD-57FA-45CD-9A51-9F7D512F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18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25DA-AD94-4C3A-977F-F17B8C03AB0A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A1CD-57FA-45CD-9A51-9F7D512F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4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25DA-AD94-4C3A-977F-F17B8C03AB0A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A1CD-57FA-45CD-9A51-9F7D512F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5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25DA-AD94-4C3A-977F-F17B8C03AB0A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A1CD-57FA-45CD-9A51-9F7D512F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07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25DA-AD94-4C3A-977F-F17B8C03AB0A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A1CD-57FA-45CD-9A51-9F7D512F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5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25DA-AD94-4C3A-977F-F17B8C03AB0A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A1CD-57FA-45CD-9A51-9F7D512F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76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25DA-AD94-4C3A-977F-F17B8C03AB0A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A1CD-57FA-45CD-9A51-9F7D512F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26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25DA-AD94-4C3A-977F-F17B8C03AB0A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A1CD-57FA-45CD-9A51-9F7D512F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0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25DA-AD94-4C3A-977F-F17B8C03AB0A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A1CD-57FA-45CD-9A51-9F7D512F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90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D25DA-AD94-4C3A-977F-F17B8C03AB0A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DA1CD-57FA-45CD-9A51-9F7D512F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33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8"/>
          <p:cNvSpPr/>
          <p:nvPr/>
        </p:nvSpPr>
        <p:spPr>
          <a:xfrm>
            <a:off x="94333" y="199481"/>
            <a:ext cx="11972854" cy="552474"/>
          </a:xfrm>
          <a:custGeom>
            <a:avLst/>
            <a:gdLst/>
            <a:ahLst/>
            <a:cxnLst/>
            <a:rect l="l" t="t" r="r" b="b"/>
            <a:pathLst>
              <a:path w="7786370" h="527685">
                <a:moveTo>
                  <a:pt x="0" y="527303"/>
                </a:moveTo>
                <a:lnTo>
                  <a:pt x="7786116" y="527303"/>
                </a:lnTo>
                <a:lnTo>
                  <a:pt x="7786116" y="0"/>
                </a:lnTo>
                <a:lnTo>
                  <a:pt x="0" y="0"/>
                </a:lnTo>
                <a:lnTo>
                  <a:pt x="0" y="527303"/>
                </a:lnTo>
                <a:close/>
              </a:path>
            </a:pathLst>
          </a:custGeom>
          <a:solidFill>
            <a:srgbClr val="FFD0CE"/>
          </a:solidFill>
          <a:ln w="12700">
            <a:solidFill>
              <a:srgbClr val="FF7E79"/>
            </a:solidFill>
          </a:ln>
        </p:spPr>
        <p:txBody>
          <a:bodyPr wrap="square" lIns="0" tIns="0" rIns="0" bIns="0" rtlCol="0" anchor="ctr"/>
          <a:lstStyle/>
          <a:p>
            <a:r>
              <a:rPr lang="en-US" sz="1400" dirty="0">
                <a:latin typeface="Bradley Hand" pitchFamily="2" charset="77"/>
              </a:rPr>
              <a:t/>
            </a:r>
            <a:br>
              <a:rPr lang="en-US" sz="1400" dirty="0">
                <a:latin typeface="Bradley Hand" pitchFamily="2" charset="77"/>
              </a:rPr>
            </a:br>
            <a:r>
              <a:rPr lang="en-US" b="1" dirty="0">
                <a:latin typeface="Sassoon Infant Rg" panose="02000503030000020003" pitchFamily="50" charset="0"/>
              </a:rPr>
              <a:t> </a:t>
            </a:r>
            <a:r>
              <a:rPr lang="en-US" dirty="0">
                <a:latin typeface="Sassoon Infant Rg" panose="02000503030000020003" pitchFamily="50" charset="0"/>
              </a:rPr>
              <a:t>           </a:t>
            </a:r>
            <a:r>
              <a:rPr lang="en-US" sz="2000" dirty="0">
                <a:latin typeface="Sassoon Infant Rg" panose="02000503030000020003" pitchFamily="50" charset="0"/>
              </a:rPr>
              <a:t> </a:t>
            </a:r>
            <a:endParaRPr lang="en-US" sz="2000" b="1" dirty="0">
              <a:latin typeface="Sassoon Infant Rg" panose="02000503030000020003" pitchFamily="50" charset="0"/>
            </a:endParaRPr>
          </a:p>
          <a:p>
            <a:endParaRPr lang="en-GB" sz="1400" dirty="0">
              <a:latin typeface="Bradley Hand" pitchFamily="2" charset="77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3900163" y="922325"/>
            <a:ext cx="3915173" cy="400109"/>
          </a:xfrm>
          <a:custGeom>
            <a:avLst/>
            <a:gdLst/>
            <a:ahLst/>
            <a:cxnLst/>
            <a:rect l="l" t="t" r="r" b="b"/>
            <a:pathLst>
              <a:path w="2083435" h="276225">
                <a:moveTo>
                  <a:pt x="0" y="275843"/>
                </a:moveTo>
                <a:lnTo>
                  <a:pt x="2083308" y="275843"/>
                </a:lnTo>
                <a:lnTo>
                  <a:pt x="2083308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 dirty="0">
                <a:latin typeface="Sassoon Infant Rg" panose="02000503030000020003" pitchFamily="50" charset="0"/>
              </a:rPr>
              <a:t>In </a:t>
            </a:r>
            <a:r>
              <a:rPr lang="en-US" sz="1400" dirty="0" smtClean="0">
                <a:latin typeface="Sassoon Infant Rg" panose="02000503030000020003" pitchFamily="50" charset="0"/>
              </a:rPr>
              <a:t>Y5/6,  </a:t>
            </a:r>
            <a:r>
              <a:rPr lang="en-US" sz="1400" dirty="0">
                <a:latin typeface="Sassoon Infant Rg" panose="02000503030000020003" pitchFamily="50" charset="0"/>
              </a:rPr>
              <a:t>I am learning…</a:t>
            </a:r>
            <a:endParaRPr lang="en-GB" sz="1400" dirty="0">
              <a:latin typeface="Sassoon Infant Rg" panose="02000503030000020003" pitchFamily="50" charset="0"/>
            </a:endParaRPr>
          </a:p>
          <a:p>
            <a:pPr algn="ctr"/>
            <a:endParaRPr lang="en-GB" sz="1400" dirty="0">
              <a:latin typeface="Bradley Hand" pitchFamily="2" charset="77"/>
            </a:endParaRPr>
          </a:p>
          <a:p>
            <a:pPr algn="ctr"/>
            <a:endParaRPr sz="1400" dirty="0">
              <a:latin typeface="Bradley Hand" pitchFamily="2" charset="77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7978386" y="896642"/>
            <a:ext cx="2653483" cy="417042"/>
          </a:xfrm>
          <a:custGeom>
            <a:avLst/>
            <a:gdLst/>
            <a:ahLst/>
            <a:cxnLst/>
            <a:rect l="l" t="t" r="r" b="b"/>
            <a:pathLst>
              <a:path w="2082164" h="276225">
                <a:moveTo>
                  <a:pt x="0" y="275843"/>
                </a:moveTo>
                <a:lnTo>
                  <a:pt x="2081784" y="275843"/>
                </a:lnTo>
                <a:lnTo>
                  <a:pt x="2081784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>
                <a:latin typeface="Sassoon Infant Rg" panose="02000503030000020003" pitchFamily="50" charset="0"/>
              </a:rPr>
              <a:t>In the future, I will learn …</a:t>
            </a:r>
          </a:p>
        </p:txBody>
      </p:sp>
      <p:sp>
        <p:nvSpPr>
          <p:cNvPr id="28" name="object 10"/>
          <p:cNvSpPr/>
          <p:nvPr/>
        </p:nvSpPr>
        <p:spPr>
          <a:xfrm>
            <a:off x="213252" y="915491"/>
            <a:ext cx="3523861" cy="417043"/>
          </a:xfrm>
          <a:custGeom>
            <a:avLst/>
            <a:gdLst/>
            <a:ahLst/>
            <a:cxnLst/>
            <a:rect l="l" t="t" r="r" b="b"/>
            <a:pathLst>
              <a:path w="2082164" h="276225">
                <a:moveTo>
                  <a:pt x="0" y="275843"/>
                </a:moveTo>
                <a:lnTo>
                  <a:pt x="2081784" y="275843"/>
                </a:lnTo>
                <a:lnTo>
                  <a:pt x="2081784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>
                <a:latin typeface="Sassoon Infant Rg" panose="02000503030000020003" pitchFamily="50" charset="0"/>
              </a:rPr>
              <a:t>Previously, I have learnt …</a:t>
            </a:r>
          </a:p>
          <a:p>
            <a:pPr algn="ctr"/>
            <a:endParaRPr lang="en-GB" sz="1400">
              <a:latin typeface="Bradley Hand" pitchFamily="2" charset="77"/>
            </a:endParaRPr>
          </a:p>
        </p:txBody>
      </p:sp>
      <p:sp>
        <p:nvSpPr>
          <p:cNvPr id="33" name="object 10"/>
          <p:cNvSpPr/>
          <p:nvPr/>
        </p:nvSpPr>
        <p:spPr>
          <a:xfrm>
            <a:off x="10794919" y="917999"/>
            <a:ext cx="1132620" cy="333643"/>
          </a:xfrm>
          <a:custGeom>
            <a:avLst/>
            <a:gdLst/>
            <a:ahLst/>
            <a:cxnLst/>
            <a:rect l="l" t="t" r="r" b="b"/>
            <a:pathLst>
              <a:path w="2082164" h="276225">
                <a:moveTo>
                  <a:pt x="0" y="275843"/>
                </a:moveTo>
                <a:lnTo>
                  <a:pt x="2081784" y="275843"/>
                </a:lnTo>
                <a:lnTo>
                  <a:pt x="2081784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 sz="1000">
              <a:latin typeface="Bradley Hand" pitchFamily="2" charset="7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3252" y="1443553"/>
            <a:ext cx="352386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To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name and locate the seven </a:t>
            </a:r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continents and five oceans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of the world 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978385" y="1443222"/>
            <a:ext cx="2686037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To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locate the major rainforests of the world   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0794919" y="1343218"/>
            <a:ext cx="115768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assoon Infant Rg" panose="02000503030000020003" pitchFamily="50" charset="0"/>
              </a:rPr>
              <a:t>Scientist</a:t>
            </a:r>
          </a:p>
          <a:p>
            <a:r>
              <a:rPr lang="en-US" sz="1000" dirty="0">
                <a:latin typeface="Sassoon Infant Rg" panose="02000503030000020003" pitchFamily="50" charset="0"/>
              </a:rPr>
              <a:t>Teacher</a:t>
            </a:r>
          </a:p>
          <a:p>
            <a:r>
              <a:rPr lang="en-US" sz="1000" dirty="0" smtClean="0">
                <a:latin typeface="Sassoon Infant Rg" panose="02000503030000020003" pitchFamily="50" charset="0"/>
              </a:rPr>
              <a:t>Environmentalist</a:t>
            </a:r>
          </a:p>
          <a:p>
            <a:r>
              <a:rPr lang="en-US" sz="1000" dirty="0" smtClean="0">
                <a:latin typeface="Sassoon Infant Rg" panose="02000503030000020003" pitchFamily="50" charset="0"/>
              </a:rPr>
              <a:t>Town planner</a:t>
            </a:r>
          </a:p>
          <a:p>
            <a:r>
              <a:rPr lang="en-US" sz="1000" dirty="0" smtClean="0">
                <a:latin typeface="Sassoon Infant Rg" panose="02000503030000020003" pitchFamily="50" charset="0"/>
              </a:rPr>
              <a:t>Researcher</a:t>
            </a:r>
          </a:p>
          <a:p>
            <a:r>
              <a:rPr lang="en-US" sz="1000" dirty="0" smtClean="0">
                <a:latin typeface="Sassoon Infant Rg" panose="02000503030000020003" pitchFamily="50" charset="0"/>
              </a:rPr>
              <a:t>Geographer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524435" y="5609495"/>
            <a:ext cx="1045933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Sassoon Infant Rg" panose="02000503030000020003" pitchFamily="50" charset="0"/>
              </a:rPr>
              <a:t>biodiversity </a:t>
            </a:r>
            <a:endParaRPr lang="en-GB" sz="1000" dirty="0">
              <a:latin typeface="Sassoon Infant Rg" panose="02000503030000020003" pitchFamily="50" charset="0"/>
            </a:endParaRPr>
          </a:p>
          <a:p>
            <a:r>
              <a:rPr lang="en-GB" sz="1000" dirty="0">
                <a:latin typeface="Sassoon Infant Rg" panose="02000503030000020003" pitchFamily="50" charset="0"/>
              </a:rPr>
              <a:t>emergent layer </a:t>
            </a:r>
            <a:r>
              <a:rPr lang="en-GB" sz="1000" dirty="0" smtClean="0">
                <a:latin typeface="Sassoon Infant Rg" panose="02000503030000020003" pitchFamily="50" charset="0"/>
              </a:rPr>
              <a:t>canopy</a:t>
            </a:r>
          </a:p>
          <a:p>
            <a:r>
              <a:rPr lang="en-GB" sz="1000" dirty="0">
                <a:latin typeface="Sassoon Infant Rg" panose="02000503030000020003" pitchFamily="50" charset="0"/>
              </a:rPr>
              <a:t>understory</a:t>
            </a:r>
          </a:p>
          <a:p>
            <a:r>
              <a:rPr lang="en-GB" sz="1000" dirty="0">
                <a:latin typeface="Sassoon Infant Rg" panose="02000503030000020003" pitchFamily="50" charset="0"/>
              </a:rPr>
              <a:t>forest </a:t>
            </a:r>
            <a:r>
              <a:rPr lang="en-GB" sz="1000" dirty="0" smtClean="0">
                <a:latin typeface="Sassoon Infant Rg" panose="02000503030000020003" pitchFamily="50" charset="0"/>
              </a:rPr>
              <a:t>floor</a:t>
            </a:r>
          </a:p>
          <a:p>
            <a:endParaRPr lang="en-GB" sz="1000" dirty="0">
              <a:latin typeface="Sassoon Infant Rg" panose="02000503030000020003" pitchFamily="50" charset="0"/>
            </a:endParaRPr>
          </a:p>
        </p:txBody>
      </p:sp>
      <p:sp>
        <p:nvSpPr>
          <p:cNvPr id="104" name="object 91"/>
          <p:cNvSpPr/>
          <p:nvPr/>
        </p:nvSpPr>
        <p:spPr>
          <a:xfrm>
            <a:off x="2844237" y="5901967"/>
            <a:ext cx="806738" cy="224835"/>
          </a:xfrm>
          <a:custGeom>
            <a:avLst/>
            <a:gdLst/>
            <a:ahLst/>
            <a:cxnLst/>
            <a:rect l="l" t="t" r="r" b="b"/>
            <a:pathLst>
              <a:path w="1584325" h="76200">
                <a:moveTo>
                  <a:pt x="1507616" y="0"/>
                </a:moveTo>
                <a:lnTo>
                  <a:pt x="1507616" y="76200"/>
                </a:lnTo>
                <a:lnTo>
                  <a:pt x="1571116" y="44450"/>
                </a:lnTo>
                <a:lnTo>
                  <a:pt x="1520316" y="44450"/>
                </a:lnTo>
                <a:lnTo>
                  <a:pt x="1520316" y="31750"/>
                </a:lnTo>
                <a:lnTo>
                  <a:pt x="1571116" y="31750"/>
                </a:lnTo>
                <a:lnTo>
                  <a:pt x="1507616" y="0"/>
                </a:lnTo>
                <a:close/>
              </a:path>
              <a:path w="1584325" h="76200">
                <a:moveTo>
                  <a:pt x="150761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507616" y="44450"/>
                </a:lnTo>
                <a:lnTo>
                  <a:pt x="1507616" y="31750"/>
                </a:lnTo>
                <a:close/>
              </a:path>
              <a:path w="1584325" h="76200">
                <a:moveTo>
                  <a:pt x="1571116" y="31750"/>
                </a:moveTo>
                <a:lnTo>
                  <a:pt x="1520316" y="31750"/>
                </a:lnTo>
                <a:lnTo>
                  <a:pt x="1520316" y="44450"/>
                </a:lnTo>
                <a:lnTo>
                  <a:pt x="1571116" y="44450"/>
                </a:lnTo>
                <a:lnTo>
                  <a:pt x="1583816" y="38100"/>
                </a:lnTo>
                <a:lnTo>
                  <a:pt x="1571116" y="317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000">
              <a:latin typeface="Bradley Hand" pitchFamily="2" charset="7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3BAACA2-69E4-DF4B-A1C3-24995E8DAA62}"/>
              </a:ext>
            </a:extLst>
          </p:cNvPr>
          <p:cNvSpPr txBox="1"/>
          <p:nvPr/>
        </p:nvSpPr>
        <p:spPr>
          <a:xfrm>
            <a:off x="10864743" y="943865"/>
            <a:ext cx="992972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assoon Infant Rg" panose="02000503030000020003" pitchFamily="50" charset="0"/>
              </a:rPr>
              <a:t>My Future</a:t>
            </a:r>
            <a:endParaRPr lang="en-GB" sz="1400" dirty="0">
              <a:latin typeface="Sassoon Infant Rg" panose="02000503030000020003" pitchFamily="50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BF96A56-963F-9848-928B-7D891CDC3D30}"/>
              </a:ext>
            </a:extLst>
          </p:cNvPr>
          <p:cNvSpPr/>
          <p:nvPr/>
        </p:nvSpPr>
        <p:spPr>
          <a:xfrm>
            <a:off x="7978385" y="2222339"/>
            <a:ext cx="265348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To explain the effects that humans are having on the rainforest</a:t>
            </a:r>
            <a:endParaRPr lang="en-GB" sz="1000" dirty="0">
              <a:latin typeface="Sassoon Infant Rg" panose="02000503030000020003" pitchFamily="50" charset="0"/>
            </a:endParaRPr>
          </a:p>
        </p:txBody>
      </p:sp>
      <p:sp>
        <p:nvSpPr>
          <p:cNvPr id="56" name="object 91">
            <a:extLst>
              <a:ext uri="{FF2B5EF4-FFF2-40B4-BE49-F238E27FC236}">
                <a16:creationId xmlns:a16="http://schemas.microsoft.com/office/drawing/2014/main" id="{54CE8B03-764A-694E-8C63-1AC551B280D5}"/>
              </a:ext>
            </a:extLst>
          </p:cNvPr>
          <p:cNvSpPr/>
          <p:nvPr/>
        </p:nvSpPr>
        <p:spPr>
          <a:xfrm>
            <a:off x="7623870" y="5896888"/>
            <a:ext cx="783600" cy="229914"/>
          </a:xfrm>
          <a:custGeom>
            <a:avLst/>
            <a:gdLst/>
            <a:ahLst/>
            <a:cxnLst/>
            <a:rect l="l" t="t" r="r" b="b"/>
            <a:pathLst>
              <a:path w="1584325" h="76200">
                <a:moveTo>
                  <a:pt x="1507616" y="0"/>
                </a:moveTo>
                <a:lnTo>
                  <a:pt x="1507616" y="76200"/>
                </a:lnTo>
                <a:lnTo>
                  <a:pt x="1571116" y="44450"/>
                </a:lnTo>
                <a:lnTo>
                  <a:pt x="1520316" y="44450"/>
                </a:lnTo>
                <a:lnTo>
                  <a:pt x="1520316" y="31750"/>
                </a:lnTo>
                <a:lnTo>
                  <a:pt x="1571116" y="31750"/>
                </a:lnTo>
                <a:lnTo>
                  <a:pt x="1507616" y="0"/>
                </a:lnTo>
                <a:close/>
              </a:path>
              <a:path w="1584325" h="76200">
                <a:moveTo>
                  <a:pt x="150761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507616" y="44450"/>
                </a:lnTo>
                <a:lnTo>
                  <a:pt x="1507616" y="31750"/>
                </a:lnTo>
                <a:close/>
              </a:path>
              <a:path w="1584325" h="76200">
                <a:moveTo>
                  <a:pt x="1571116" y="31750"/>
                </a:moveTo>
                <a:lnTo>
                  <a:pt x="1520316" y="31750"/>
                </a:lnTo>
                <a:lnTo>
                  <a:pt x="1520316" y="44450"/>
                </a:lnTo>
                <a:lnTo>
                  <a:pt x="1571116" y="44450"/>
                </a:lnTo>
                <a:lnTo>
                  <a:pt x="1583816" y="38100"/>
                </a:lnTo>
                <a:lnTo>
                  <a:pt x="1571116" y="3175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000">
              <a:latin typeface="Bradley Hand" pitchFamily="2" charset="7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D404649-2664-1D4F-8B99-91AE888AC3CA}"/>
              </a:ext>
            </a:extLst>
          </p:cNvPr>
          <p:cNvSpPr txBox="1"/>
          <p:nvPr/>
        </p:nvSpPr>
        <p:spPr>
          <a:xfrm>
            <a:off x="4023917" y="5436690"/>
            <a:ext cx="1029152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Brazil</a:t>
            </a:r>
          </a:p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Brasilia</a:t>
            </a:r>
          </a:p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Rio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de </a:t>
            </a:r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Janeiro</a:t>
            </a:r>
          </a:p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s</a:t>
            </a:r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lum</a:t>
            </a:r>
            <a:endParaRPr lang="en-GB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r</a:t>
            </a:r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ural</a:t>
            </a:r>
          </a:p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Urban</a:t>
            </a:r>
          </a:p>
          <a:p>
            <a:endParaRPr lang="en-GB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AC7CC8C-F02A-054A-AD07-4BFBC9A5A161}"/>
              </a:ext>
            </a:extLst>
          </p:cNvPr>
          <p:cNvSpPr txBox="1"/>
          <p:nvPr/>
        </p:nvSpPr>
        <p:spPr>
          <a:xfrm>
            <a:off x="6324656" y="5438685"/>
            <a:ext cx="1186071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000" dirty="0" err="1">
                <a:solidFill>
                  <a:srgbClr val="000000"/>
                </a:solidFill>
                <a:latin typeface="Sassoon Infant Rg" panose="02000503030000020003" pitchFamily="50" charset="0"/>
              </a:rPr>
              <a:t>Rochinha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 </a:t>
            </a:r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favela</a:t>
            </a:r>
          </a:p>
          <a:p>
            <a:pPr lvl="0"/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Barra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da </a:t>
            </a:r>
            <a:r>
              <a:rPr lang="en-GB" sz="1000" dirty="0" err="1" smtClean="0">
                <a:solidFill>
                  <a:srgbClr val="000000"/>
                </a:solidFill>
                <a:latin typeface="Sassoon Infant Rg" panose="02000503030000020003" pitchFamily="50" charset="0"/>
              </a:rPr>
              <a:t>Tijuca</a:t>
            </a:r>
            <a:endParaRPr lang="en-GB" sz="1000" dirty="0" smtClean="0">
              <a:solidFill>
                <a:srgbClr val="000000"/>
              </a:solidFill>
              <a:latin typeface="Sassoon Infant Rg" panose="02000503030000020003" pitchFamily="50" charset="0"/>
            </a:endParaRPr>
          </a:p>
          <a:p>
            <a:pPr lvl="0"/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inequality</a:t>
            </a:r>
          </a:p>
          <a:p>
            <a:pPr lvl="0"/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Poverty</a:t>
            </a:r>
          </a:p>
          <a:p>
            <a:pPr lvl="0"/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Amazon basin</a:t>
            </a:r>
          </a:p>
          <a:p>
            <a:pPr lvl="0"/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Amazon Rainforest</a:t>
            </a:r>
          </a:p>
          <a:p>
            <a:pPr lvl="0"/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 </a:t>
            </a:r>
            <a:endParaRPr lang="en-GB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DB68ED3-D649-4043-B967-7A8D9CFAAB4F}"/>
              </a:ext>
            </a:extLst>
          </p:cNvPr>
          <p:cNvSpPr txBox="1"/>
          <p:nvPr/>
        </p:nvSpPr>
        <p:spPr>
          <a:xfrm>
            <a:off x="213249" y="2377557"/>
            <a:ext cx="352386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To name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and locate the capital cities of at least four European </a:t>
            </a:r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countries</a:t>
            </a:r>
            <a:endParaRPr lang="en-GB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A17A388-F499-694F-B47F-98FA7A67098F}"/>
              </a:ext>
            </a:extLst>
          </p:cNvPr>
          <p:cNvSpPr txBox="1"/>
          <p:nvPr/>
        </p:nvSpPr>
        <p:spPr>
          <a:xfrm>
            <a:off x="238122" y="5438686"/>
            <a:ext cx="1214994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Sassoon Infant Rg" panose="02000503030000020003" pitchFamily="50" charset="0"/>
              </a:rPr>
              <a:t>Continent </a:t>
            </a:r>
          </a:p>
          <a:p>
            <a:r>
              <a:rPr lang="en-GB" sz="1000" dirty="0" smtClean="0">
                <a:latin typeface="Sassoon Infant Rg" panose="02000503030000020003" pitchFamily="50" charset="0"/>
              </a:rPr>
              <a:t>ocean </a:t>
            </a:r>
          </a:p>
          <a:p>
            <a:r>
              <a:rPr lang="en-GB" sz="1000" dirty="0" smtClean="0">
                <a:latin typeface="Sassoon Infant Rg" panose="02000503030000020003" pitchFamily="50" charset="0"/>
              </a:rPr>
              <a:t>South America</a:t>
            </a:r>
          </a:p>
          <a:p>
            <a:r>
              <a:rPr lang="en-GB" sz="1000" dirty="0" smtClean="0">
                <a:latin typeface="Sassoon Infant Rg" panose="02000503030000020003" pitchFamily="50" charset="0"/>
              </a:rPr>
              <a:t>Border</a:t>
            </a:r>
            <a:endParaRPr lang="en-GB" sz="1000" dirty="0">
              <a:latin typeface="Sassoon Infant Rg" panose="02000503030000020003" pitchFamily="50" charset="0"/>
            </a:endParaRPr>
          </a:p>
          <a:p>
            <a:r>
              <a:rPr lang="en-GB" sz="1000" dirty="0" smtClean="0">
                <a:latin typeface="Sassoon Infant Rg" panose="02000503030000020003" pitchFamily="50" charset="0"/>
              </a:rPr>
              <a:t>Country</a:t>
            </a:r>
          </a:p>
          <a:p>
            <a:r>
              <a:rPr lang="en-GB" sz="1000" dirty="0" smtClean="0">
                <a:latin typeface="Sassoon Infant Rg" panose="02000503030000020003" pitchFamily="50" charset="0"/>
              </a:rPr>
              <a:t>capital city</a:t>
            </a:r>
          </a:p>
          <a:p>
            <a:r>
              <a:rPr lang="en-GB" sz="1000" dirty="0" smtClean="0">
                <a:latin typeface="Sassoon Infant Rg" panose="02000503030000020003" pitchFamily="50" charset="0"/>
              </a:rPr>
              <a:t>man-made </a:t>
            </a:r>
          </a:p>
          <a:p>
            <a:r>
              <a:rPr lang="en-GB" sz="1000" dirty="0" smtClean="0">
                <a:latin typeface="Sassoon Infant Rg" panose="02000503030000020003" pitchFamily="50" charset="0"/>
              </a:rPr>
              <a:t>Physical feature</a:t>
            </a:r>
            <a:endParaRPr lang="en-GB" sz="1000" dirty="0">
              <a:latin typeface="Sassoon Infant Rg" panose="02000503030000020003" pitchFamily="50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880142B-AF7F-6742-A64D-9074DBCD26E4}"/>
              </a:ext>
            </a:extLst>
          </p:cNvPr>
          <p:cNvSpPr txBox="1"/>
          <p:nvPr/>
        </p:nvSpPr>
        <p:spPr>
          <a:xfrm>
            <a:off x="1467875" y="5438686"/>
            <a:ext cx="1045935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Sassoon Infant Rg" panose="02000503030000020003" pitchFamily="50" charset="0"/>
              </a:rPr>
              <a:t>natural </a:t>
            </a:r>
          </a:p>
          <a:p>
            <a:r>
              <a:rPr lang="en-GB" sz="1000" dirty="0" smtClean="0">
                <a:latin typeface="Sassoon Infant Rg" panose="02000503030000020003" pitchFamily="50" charset="0"/>
              </a:rPr>
              <a:t>lake </a:t>
            </a:r>
          </a:p>
          <a:p>
            <a:r>
              <a:rPr lang="en-GB" sz="1000" dirty="0" smtClean="0">
                <a:latin typeface="Sassoon Infant Rg" panose="02000503030000020003" pitchFamily="50" charset="0"/>
              </a:rPr>
              <a:t>mountains</a:t>
            </a:r>
          </a:p>
          <a:p>
            <a:r>
              <a:rPr lang="en-GB" sz="1000" dirty="0" smtClean="0">
                <a:latin typeface="Sassoon Infant Rg" panose="02000503030000020003" pitchFamily="50" charset="0"/>
              </a:rPr>
              <a:t>River</a:t>
            </a:r>
            <a:endParaRPr lang="en-GB" sz="1000" dirty="0">
              <a:latin typeface="Sassoon Infant Rg" panose="02000503030000020003" pitchFamily="50" charset="0"/>
            </a:endParaRPr>
          </a:p>
          <a:p>
            <a:r>
              <a:rPr lang="en-GB" sz="1000" dirty="0" smtClean="0">
                <a:latin typeface="Sassoon Infant Rg" panose="02000503030000020003" pitchFamily="50" charset="0"/>
              </a:rPr>
              <a:t>Desert</a:t>
            </a:r>
            <a:endParaRPr lang="en-GB" sz="1000" dirty="0">
              <a:latin typeface="Sassoon Infant Rg" panose="02000503030000020003" pitchFamily="50" charset="0"/>
            </a:endParaRPr>
          </a:p>
          <a:p>
            <a:r>
              <a:rPr lang="en-GB" sz="1000" dirty="0" smtClean="0">
                <a:latin typeface="Sassoon Infant Rg" panose="02000503030000020003" pitchFamily="50" charset="0"/>
              </a:rPr>
              <a:t>Biome</a:t>
            </a:r>
            <a:endParaRPr lang="en-GB" sz="1000" dirty="0">
              <a:latin typeface="Sassoon Infant Rg" panose="02000503030000020003" pitchFamily="50" charset="0"/>
            </a:endParaRPr>
          </a:p>
          <a:p>
            <a:r>
              <a:rPr lang="en-GB" sz="1000" dirty="0" smtClean="0">
                <a:latin typeface="Sassoon Infant Rg" panose="02000503030000020003" pitchFamily="50" charset="0"/>
              </a:rPr>
              <a:t>Amazon River</a:t>
            </a:r>
          </a:p>
          <a:p>
            <a:endParaRPr lang="en-GB" sz="1000" dirty="0">
              <a:latin typeface="Sassoon Infant Rg" panose="02000503030000020003" pitchFamily="50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F7083BA-72D1-7312-DC41-4721201BCBD8}"/>
              </a:ext>
            </a:extLst>
          </p:cNvPr>
          <p:cNvSpPr txBox="1"/>
          <p:nvPr/>
        </p:nvSpPr>
        <p:spPr>
          <a:xfrm>
            <a:off x="220651" y="1915653"/>
            <a:ext cx="353256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US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To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name and locate The  Mediterranean Sea and some of the countries that boarder it including Greece</a:t>
            </a:r>
            <a:endParaRPr lang="en-US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DBD54A-40F6-029E-9FC5-819CAC69BF47}"/>
              </a:ext>
            </a:extLst>
          </p:cNvPr>
          <p:cNvSpPr txBox="1"/>
          <p:nvPr/>
        </p:nvSpPr>
        <p:spPr>
          <a:xfrm>
            <a:off x="9570368" y="5607747"/>
            <a:ext cx="1045933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Sassoon Infant Rg" panose="02000503030000020003" pitchFamily="50" charset="0"/>
              </a:rPr>
              <a:t>deforestation </a:t>
            </a:r>
            <a:r>
              <a:rPr lang="en-GB" sz="1000" dirty="0">
                <a:latin typeface="Sassoon Infant Rg" panose="02000503030000020003" pitchFamily="50" charset="0"/>
              </a:rPr>
              <a:t>climate change endangered </a:t>
            </a:r>
          </a:p>
          <a:p>
            <a:r>
              <a:rPr lang="en-GB" sz="1000" dirty="0">
                <a:latin typeface="Sassoon Infant Rg" panose="02000503030000020003" pitchFamily="50" charset="0"/>
              </a:rPr>
              <a:t>extinct </a:t>
            </a:r>
          </a:p>
          <a:p>
            <a:r>
              <a:rPr lang="en-GB" sz="1000" dirty="0">
                <a:latin typeface="Sassoon Infant Rg" panose="02000503030000020003" pitchFamily="50" charset="0"/>
              </a:rPr>
              <a:t>indigenous </a:t>
            </a:r>
            <a:r>
              <a:rPr lang="en-GB" sz="1000" dirty="0" smtClean="0">
                <a:latin typeface="Sassoon Infant Rg" panose="02000503030000020003" pitchFamily="50" charset="0"/>
              </a:rPr>
              <a:t>people</a:t>
            </a:r>
            <a:endParaRPr lang="en-GB" sz="1000" dirty="0">
              <a:latin typeface="Sassoon Infant Rg" panose="02000503030000020003" pitchFamily="50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2F53D7C-0273-9004-82F0-81069816A4E1}"/>
              </a:ext>
            </a:extLst>
          </p:cNvPr>
          <p:cNvSpPr/>
          <p:nvPr/>
        </p:nvSpPr>
        <p:spPr>
          <a:xfrm>
            <a:off x="7978385" y="1761077"/>
            <a:ext cx="267839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To understand and describe key physical features of a rainforest</a:t>
            </a:r>
            <a:endParaRPr lang="en-US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6735" y="171112"/>
            <a:ext cx="504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assoon Infant Rg" panose="02000503030000020003" pitchFamily="50" charset="0"/>
              </a:rPr>
              <a:t>Topic: South America - Brazil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33659" y="181545"/>
            <a:ext cx="5518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ssoon Infant Rg" panose="02000503030000020003" pitchFamily="50" charset="0"/>
              </a:rPr>
              <a:t>Concept: </a:t>
            </a:r>
            <a:r>
              <a:rPr lang="en-US" sz="1600" dirty="0" smtClean="0">
                <a:latin typeface="Sassoon Infant Rg" panose="02000503030000020003" pitchFamily="50" charset="0"/>
              </a:rPr>
              <a:t>Place knowledge; locational knowledge; human and physical geography; geographical skills</a:t>
            </a:r>
            <a:r>
              <a:rPr lang="en-US" sz="1600" dirty="0">
                <a:latin typeface="Sassoon Infant Rg" panose="02000503030000020003" pitchFamily="50" charset="0"/>
              </a:rPr>
              <a:t> </a:t>
            </a:r>
            <a:r>
              <a:rPr lang="en-US" sz="1600" dirty="0" smtClean="0">
                <a:latin typeface="Sassoon Infant Rg" panose="02000503030000020003" pitchFamily="50" charset="0"/>
              </a:rPr>
              <a:t>- Y5/6</a:t>
            </a:r>
            <a:endParaRPr lang="en-GB" sz="16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67960EE-4C75-5443-B1EB-923CAC8CF1BB}"/>
              </a:ext>
            </a:extLst>
          </p:cNvPr>
          <p:cNvSpPr/>
          <p:nvPr/>
        </p:nvSpPr>
        <p:spPr>
          <a:xfrm>
            <a:off x="3906074" y="1401987"/>
            <a:ext cx="390926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To locate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countries in South American using maps, atlases and digital technology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67960EE-4C75-5443-B1EB-923CAC8CF1BB}"/>
              </a:ext>
            </a:extLst>
          </p:cNvPr>
          <p:cNvSpPr/>
          <p:nvPr/>
        </p:nvSpPr>
        <p:spPr>
          <a:xfrm>
            <a:off x="3909775" y="1864949"/>
            <a:ext cx="3905558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To identify and locate some major physical features of South America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67960EE-4C75-5443-B1EB-923CAC8CF1BB}"/>
              </a:ext>
            </a:extLst>
          </p:cNvPr>
          <p:cNvSpPr/>
          <p:nvPr/>
        </p:nvSpPr>
        <p:spPr>
          <a:xfrm>
            <a:off x="3914124" y="2194057"/>
            <a:ext cx="3901209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000000"/>
                </a:solidFill>
                <a:latin typeface="Sassoon Infant Rg" panose="02000503030000020003" pitchFamily="50" charset="0"/>
              </a:rPr>
              <a:t>To locate the capital cities of South America</a:t>
            </a:r>
            <a:r>
              <a:rPr lang="en-GB" sz="1000"/>
              <a:t> </a:t>
            </a:r>
            <a:endParaRPr lang="en-GB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67960EE-4C75-5443-B1EB-923CAC8CF1BB}"/>
              </a:ext>
            </a:extLst>
          </p:cNvPr>
          <p:cNvSpPr/>
          <p:nvPr/>
        </p:nvSpPr>
        <p:spPr>
          <a:xfrm>
            <a:off x="3890736" y="2515168"/>
            <a:ext cx="3905558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What Brazil is like as a country including its population and economy  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67960EE-4C75-5443-B1EB-923CAC8CF1BB}"/>
              </a:ext>
            </a:extLst>
          </p:cNvPr>
          <p:cNvSpPr/>
          <p:nvPr/>
        </p:nvSpPr>
        <p:spPr>
          <a:xfrm>
            <a:off x="3890735" y="3205199"/>
            <a:ext cx="3896066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To locate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Brazilian cities using 4 and 6 figure grid references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67960EE-4C75-5443-B1EB-923CAC8CF1BB}"/>
              </a:ext>
            </a:extLst>
          </p:cNvPr>
          <p:cNvSpPr/>
          <p:nvPr/>
        </p:nvSpPr>
        <p:spPr>
          <a:xfrm>
            <a:off x="3879287" y="3534593"/>
            <a:ext cx="3907514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fontAlgn="base"/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To identify and describe Brazil’s 6 ecosystems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67960EE-4C75-5443-B1EB-923CAC8CF1BB}"/>
              </a:ext>
            </a:extLst>
          </p:cNvPr>
          <p:cNvSpPr/>
          <p:nvPr/>
        </p:nvSpPr>
        <p:spPr>
          <a:xfrm>
            <a:off x="3890735" y="3854120"/>
            <a:ext cx="3896066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The climate varies across different environmental regions within Brazil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BF96A56-963F-9848-928B-7D891CDC3D30}"/>
              </a:ext>
            </a:extLst>
          </p:cNvPr>
          <p:cNvSpPr/>
          <p:nvPr/>
        </p:nvSpPr>
        <p:spPr>
          <a:xfrm>
            <a:off x="7978385" y="2682178"/>
            <a:ext cx="26458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To describe the climate of a rainforest biome and link this to its location on the map.</a:t>
            </a:r>
            <a:endParaRPr lang="en-US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DB68ED3-D649-4043-B967-7A8D9CFAAB4F}"/>
              </a:ext>
            </a:extLst>
          </p:cNvPr>
          <p:cNvSpPr txBox="1"/>
          <p:nvPr/>
        </p:nvSpPr>
        <p:spPr>
          <a:xfrm>
            <a:off x="175290" y="3667590"/>
            <a:ext cx="352386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rgbClr val="000000"/>
                </a:solidFill>
                <a:latin typeface="Sassoon Infant Rg" panose="02000503030000020003" pitchFamily="50" charset="0"/>
              </a:rPr>
              <a:t>The main differences between Sheffield and Greece (climate, coast, tourism, food)</a:t>
            </a:r>
            <a:endParaRPr lang="en-GB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B68ED3-D649-4043-B967-7A8D9CFAAB4F}"/>
              </a:ext>
            </a:extLst>
          </p:cNvPr>
          <p:cNvSpPr txBox="1"/>
          <p:nvPr/>
        </p:nvSpPr>
        <p:spPr>
          <a:xfrm>
            <a:off x="184783" y="2857840"/>
            <a:ext cx="352386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rgbClr val="000000"/>
                </a:solidFill>
                <a:latin typeface="Sassoon Infant Rg" panose="02000503030000020003" pitchFamily="50" charset="0"/>
              </a:rPr>
              <a:t>Why the climate of Greece (and other Mediterranean countries) is different to England</a:t>
            </a:r>
            <a:endParaRPr lang="en-GB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DB68ED3-D649-4043-B967-7A8D9CFAAB4F}"/>
              </a:ext>
            </a:extLst>
          </p:cNvPr>
          <p:cNvSpPr txBox="1"/>
          <p:nvPr/>
        </p:nvSpPr>
        <p:spPr>
          <a:xfrm>
            <a:off x="175290" y="3320690"/>
            <a:ext cx="3523861" cy="246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To identify and name landmarks and features of Greece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67960EE-4C75-5443-B1EB-923CAC8CF1BB}"/>
              </a:ext>
            </a:extLst>
          </p:cNvPr>
          <p:cNvSpPr/>
          <p:nvPr/>
        </p:nvSpPr>
        <p:spPr>
          <a:xfrm>
            <a:off x="3890735" y="2869940"/>
            <a:ext cx="3896066" cy="253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To identify the human and physical features of Brazil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67960EE-4C75-5443-B1EB-923CAC8CF1BB}"/>
              </a:ext>
            </a:extLst>
          </p:cNvPr>
          <p:cNvSpPr/>
          <p:nvPr/>
        </p:nvSpPr>
        <p:spPr>
          <a:xfrm>
            <a:off x="3879287" y="4179735"/>
            <a:ext cx="3907514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The similarities and differences between Sheffield and Brazil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67960EE-4C75-5443-B1EB-923CAC8CF1BB}"/>
              </a:ext>
            </a:extLst>
          </p:cNvPr>
          <p:cNvSpPr/>
          <p:nvPr/>
        </p:nvSpPr>
        <p:spPr>
          <a:xfrm>
            <a:off x="3879287" y="4508930"/>
            <a:ext cx="390751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How physical and human characteristics can affect the lives and activities of people living in Brazil 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67960EE-4C75-5443-B1EB-923CAC8CF1BB}"/>
              </a:ext>
            </a:extLst>
          </p:cNvPr>
          <p:cNvSpPr/>
          <p:nvPr/>
        </p:nvSpPr>
        <p:spPr>
          <a:xfrm>
            <a:off x="3879287" y="4998576"/>
            <a:ext cx="3907514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To give an extended description of human characteristics of Brazil.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D404649-2664-1D4F-8B99-91AE888AC3CA}"/>
              </a:ext>
            </a:extLst>
          </p:cNvPr>
          <p:cNvSpPr txBox="1"/>
          <p:nvPr/>
        </p:nvSpPr>
        <p:spPr>
          <a:xfrm>
            <a:off x="5053069" y="5449577"/>
            <a:ext cx="1262534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e</a:t>
            </a:r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cosystem</a:t>
            </a:r>
            <a:endParaRPr lang="en-GB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tropical rainforest</a:t>
            </a:r>
          </a:p>
          <a:p>
            <a:r>
              <a:rPr lang="en-GB" sz="1000" dirty="0" err="1" smtClean="0">
                <a:solidFill>
                  <a:srgbClr val="000000"/>
                </a:solidFill>
                <a:latin typeface="Sassoon Infant Rg" panose="02000503030000020003" pitchFamily="50" charset="0"/>
              </a:rPr>
              <a:t>Caatinga</a:t>
            </a:r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(desert), </a:t>
            </a:r>
          </a:p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Pantanal (</a:t>
            </a:r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wetlands)</a:t>
            </a:r>
          </a:p>
          <a:p>
            <a:r>
              <a:rPr lang="en-GB" sz="1000" dirty="0" err="1" smtClean="0">
                <a:solidFill>
                  <a:srgbClr val="000000"/>
                </a:solidFill>
                <a:latin typeface="Sassoon Infant Rg" panose="02000503030000020003" pitchFamily="50" charset="0"/>
              </a:rPr>
              <a:t>Cerrado</a:t>
            </a:r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(savannah</a:t>
            </a:r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)</a:t>
            </a:r>
          </a:p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Pampas</a:t>
            </a:r>
          </a:p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Atlantic forest </a:t>
            </a:r>
            <a:endParaRPr lang="en-GB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CC5E8A3-9809-1741-A055-203E75067BB6}"/>
              </a:ext>
            </a:extLst>
          </p:cNvPr>
          <p:cNvSpPr/>
          <p:nvPr/>
        </p:nvSpPr>
        <p:spPr>
          <a:xfrm>
            <a:off x="7978385" y="3142017"/>
            <a:ext cx="263791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About some indigenous people who live in the Amazon Rainforest 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960" y="3603472"/>
            <a:ext cx="1275623" cy="182495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4477" y="2439002"/>
            <a:ext cx="1198563" cy="84538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93" y="4127604"/>
            <a:ext cx="2176425" cy="1218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5771" y="3612394"/>
            <a:ext cx="1606633" cy="16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9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8"/>
          <p:cNvSpPr/>
          <p:nvPr/>
        </p:nvSpPr>
        <p:spPr>
          <a:xfrm>
            <a:off x="94333" y="199481"/>
            <a:ext cx="11972854" cy="552474"/>
          </a:xfrm>
          <a:custGeom>
            <a:avLst/>
            <a:gdLst/>
            <a:ahLst/>
            <a:cxnLst/>
            <a:rect l="l" t="t" r="r" b="b"/>
            <a:pathLst>
              <a:path w="7786370" h="527685">
                <a:moveTo>
                  <a:pt x="0" y="527303"/>
                </a:moveTo>
                <a:lnTo>
                  <a:pt x="7786116" y="527303"/>
                </a:lnTo>
                <a:lnTo>
                  <a:pt x="7786116" y="0"/>
                </a:lnTo>
                <a:lnTo>
                  <a:pt x="0" y="0"/>
                </a:lnTo>
                <a:lnTo>
                  <a:pt x="0" y="527303"/>
                </a:lnTo>
                <a:close/>
              </a:path>
            </a:pathLst>
          </a:custGeom>
          <a:solidFill>
            <a:srgbClr val="FFD0CE"/>
          </a:solidFill>
          <a:ln w="12700">
            <a:solidFill>
              <a:srgbClr val="FF7E79"/>
            </a:solidFill>
          </a:ln>
        </p:spPr>
        <p:txBody>
          <a:bodyPr wrap="square" lIns="0" tIns="0" rIns="0" bIns="0" rtlCol="0" anchor="ctr"/>
          <a:lstStyle/>
          <a:p>
            <a:r>
              <a:rPr lang="en-US" sz="1500" dirty="0">
                <a:latin typeface="Sassoon Infant Rg" panose="02000503030000020003" pitchFamily="50" charset="0"/>
              </a:rPr>
              <a:t> </a:t>
            </a:r>
            <a:r>
              <a:rPr lang="en-US" dirty="0">
                <a:latin typeface="Bradley Hand"/>
              </a:rPr>
              <a:t>         </a:t>
            </a:r>
            <a:r>
              <a:rPr lang="en-US" sz="2000" dirty="0">
                <a:latin typeface="Bradley Hand"/>
              </a:rPr>
              <a:t> </a:t>
            </a:r>
            <a:endParaRPr lang="en-GB" sz="1500" dirty="0">
              <a:latin typeface="Sassoon Infant Rg" panose="02000503030000020003" pitchFamily="50" charset="0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3735710" y="900543"/>
            <a:ext cx="4033008" cy="400109"/>
          </a:xfrm>
          <a:custGeom>
            <a:avLst/>
            <a:gdLst/>
            <a:ahLst/>
            <a:cxnLst/>
            <a:rect l="l" t="t" r="r" b="b"/>
            <a:pathLst>
              <a:path w="2083435" h="276225">
                <a:moveTo>
                  <a:pt x="0" y="275843"/>
                </a:moveTo>
                <a:lnTo>
                  <a:pt x="2083308" y="275843"/>
                </a:lnTo>
                <a:lnTo>
                  <a:pt x="2083308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 dirty="0">
                <a:latin typeface="Sassoon Infant Rg" panose="02000503030000020003" pitchFamily="50" charset="0"/>
              </a:rPr>
              <a:t>In </a:t>
            </a:r>
            <a:r>
              <a:rPr lang="en-US" sz="1400" dirty="0" smtClean="0">
                <a:latin typeface="Sassoon Infant Rg" panose="02000503030000020003" pitchFamily="50" charset="0"/>
              </a:rPr>
              <a:t>Y3/4,  </a:t>
            </a:r>
            <a:r>
              <a:rPr lang="en-US" sz="1400" dirty="0">
                <a:latin typeface="Sassoon Infant Rg" panose="02000503030000020003" pitchFamily="50" charset="0"/>
              </a:rPr>
              <a:t>I am learning…</a:t>
            </a:r>
            <a:endParaRPr lang="en-GB" sz="1400" dirty="0">
              <a:latin typeface="Sassoon Infant Rg" panose="02000503030000020003" pitchFamily="50" charset="0"/>
            </a:endParaRPr>
          </a:p>
          <a:p>
            <a:pPr algn="ctr"/>
            <a:endParaRPr lang="en-GB" sz="1400" dirty="0">
              <a:latin typeface="Bradley Hand" pitchFamily="2" charset="77"/>
            </a:endParaRPr>
          </a:p>
          <a:p>
            <a:pPr algn="ctr"/>
            <a:endParaRPr sz="1400" dirty="0">
              <a:latin typeface="Bradley Hand" pitchFamily="2" charset="77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8010144" y="900033"/>
            <a:ext cx="2566530" cy="417042"/>
          </a:xfrm>
          <a:custGeom>
            <a:avLst/>
            <a:gdLst/>
            <a:ahLst/>
            <a:cxnLst/>
            <a:rect l="l" t="t" r="r" b="b"/>
            <a:pathLst>
              <a:path w="2082164" h="276225">
                <a:moveTo>
                  <a:pt x="0" y="275843"/>
                </a:moveTo>
                <a:lnTo>
                  <a:pt x="2081784" y="275843"/>
                </a:lnTo>
                <a:lnTo>
                  <a:pt x="2081784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>
                <a:latin typeface="Sassoon Infant Rg" panose="02000503030000020003" pitchFamily="50" charset="0"/>
              </a:rPr>
              <a:t>In the future, I will learn …</a:t>
            </a:r>
          </a:p>
        </p:txBody>
      </p:sp>
      <p:sp>
        <p:nvSpPr>
          <p:cNvPr id="28" name="object 10"/>
          <p:cNvSpPr/>
          <p:nvPr/>
        </p:nvSpPr>
        <p:spPr>
          <a:xfrm>
            <a:off x="226590" y="890370"/>
            <a:ext cx="3369472" cy="417043"/>
          </a:xfrm>
          <a:custGeom>
            <a:avLst/>
            <a:gdLst/>
            <a:ahLst/>
            <a:cxnLst/>
            <a:rect l="l" t="t" r="r" b="b"/>
            <a:pathLst>
              <a:path w="2082164" h="276225">
                <a:moveTo>
                  <a:pt x="0" y="275843"/>
                </a:moveTo>
                <a:lnTo>
                  <a:pt x="2081784" y="275843"/>
                </a:lnTo>
                <a:lnTo>
                  <a:pt x="2081784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>
                <a:latin typeface="Sassoon Infant Rg" panose="02000503030000020003" pitchFamily="50" charset="0"/>
              </a:rPr>
              <a:t>Previously, I have learnt …</a:t>
            </a:r>
          </a:p>
          <a:p>
            <a:pPr algn="ctr"/>
            <a:endParaRPr lang="en-GB" sz="1400">
              <a:latin typeface="Bradley Hand" pitchFamily="2" charset="77"/>
            </a:endParaRPr>
          </a:p>
        </p:txBody>
      </p:sp>
      <p:sp>
        <p:nvSpPr>
          <p:cNvPr id="33" name="object 10"/>
          <p:cNvSpPr/>
          <p:nvPr/>
        </p:nvSpPr>
        <p:spPr>
          <a:xfrm>
            <a:off x="10707763" y="902123"/>
            <a:ext cx="1359424" cy="348059"/>
          </a:xfrm>
          <a:custGeom>
            <a:avLst/>
            <a:gdLst/>
            <a:ahLst/>
            <a:cxnLst/>
            <a:rect l="l" t="t" r="r" b="b"/>
            <a:pathLst>
              <a:path w="2082164" h="276225">
                <a:moveTo>
                  <a:pt x="0" y="275843"/>
                </a:moveTo>
                <a:lnTo>
                  <a:pt x="2081784" y="275843"/>
                </a:lnTo>
                <a:lnTo>
                  <a:pt x="2081784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 sz="1000">
              <a:latin typeface="Bradley Hand" pitchFamily="2" charset="77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735710" y="1377414"/>
            <a:ext cx="4033008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To locate the major rainforests of the world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 </a:t>
            </a:r>
            <a:endParaRPr lang="en-US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687892" y="1432647"/>
            <a:ext cx="137689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assoon Infant Rg" panose="02000503030000020003" pitchFamily="50" charset="0"/>
              </a:rPr>
              <a:t>Geographer</a:t>
            </a:r>
          </a:p>
          <a:p>
            <a:r>
              <a:rPr lang="en-US" sz="1000" dirty="0" smtClean="0">
                <a:latin typeface="Sassoon Infant Rg" panose="02000503030000020003" pitchFamily="50" charset="0"/>
              </a:rPr>
              <a:t>Water management</a:t>
            </a:r>
            <a:endParaRPr lang="en-US" sz="1000" dirty="0">
              <a:latin typeface="Sassoon Infant Rg" panose="02000503030000020003" pitchFamily="50" charset="0"/>
            </a:endParaRPr>
          </a:p>
          <a:p>
            <a:r>
              <a:rPr lang="en-US" sz="1000" dirty="0" smtClean="0">
                <a:latin typeface="Sassoon Infant Rg" panose="02000503030000020003" pitchFamily="50" charset="0"/>
              </a:rPr>
              <a:t>Park ranger</a:t>
            </a:r>
            <a:endParaRPr lang="en-US" sz="1000" dirty="0">
              <a:latin typeface="Sassoon Infant Rg" panose="02000503030000020003" pitchFamily="50" charset="0"/>
            </a:endParaRPr>
          </a:p>
          <a:p>
            <a:r>
              <a:rPr lang="en-US" sz="1000" dirty="0" smtClean="0">
                <a:latin typeface="Sassoon Infant Rg" panose="02000503030000020003" pitchFamily="50" charset="0"/>
              </a:rPr>
              <a:t>Teacher</a:t>
            </a:r>
            <a:endParaRPr lang="en-US" sz="1000" dirty="0">
              <a:latin typeface="Sassoon Infant Rg" panose="02000503030000020003" pitchFamily="50" charset="0"/>
            </a:endParaRPr>
          </a:p>
          <a:p>
            <a:r>
              <a:rPr lang="en-US" sz="1000" dirty="0">
                <a:latin typeface="Sassoon Infant Rg" panose="02000503030000020003" pitchFamily="50" charset="0"/>
              </a:rPr>
              <a:t>Researcher</a:t>
            </a:r>
          </a:p>
          <a:p>
            <a:r>
              <a:rPr lang="en-US" sz="1000" dirty="0" smtClean="0">
                <a:latin typeface="Sassoon Infant Rg" panose="02000503030000020003" pitchFamily="50" charset="0"/>
              </a:rPr>
              <a:t>Environmentalist</a:t>
            </a:r>
            <a:endParaRPr lang="en-US" sz="1000" dirty="0">
              <a:latin typeface="Sassoon Infant Rg" panose="02000503030000020003" pitchFamily="50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062729" y="5365357"/>
            <a:ext cx="1175225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Sassoon Infant Rg" panose="02000503030000020003" pitchFamily="50" charset="0"/>
              </a:rPr>
              <a:t>Ecosystem</a:t>
            </a:r>
          </a:p>
          <a:p>
            <a:r>
              <a:rPr lang="en-GB" sz="1000" dirty="0">
                <a:latin typeface="Sassoon Infant Rg" panose="02000503030000020003" pitchFamily="50" charset="0"/>
              </a:rPr>
              <a:t>tropical rainforest Amazon Rainforest</a:t>
            </a:r>
          </a:p>
          <a:p>
            <a:r>
              <a:rPr lang="en-GB" sz="1000" dirty="0">
                <a:latin typeface="Sassoon Infant Rg" panose="02000503030000020003" pitchFamily="50" charset="0"/>
              </a:rPr>
              <a:t>Biome</a:t>
            </a:r>
          </a:p>
          <a:p>
            <a:r>
              <a:rPr lang="en-GB" sz="1000" dirty="0">
                <a:latin typeface="Sassoon Infant Rg" panose="02000503030000020003" pitchFamily="50" charset="0"/>
              </a:rPr>
              <a:t>biodiversity </a:t>
            </a:r>
          </a:p>
          <a:p>
            <a:r>
              <a:rPr lang="en-GB" sz="1000" dirty="0">
                <a:latin typeface="Sassoon Infant Rg" panose="02000503030000020003" pitchFamily="50" charset="0"/>
              </a:rPr>
              <a:t>emergent layer canopy</a:t>
            </a:r>
          </a:p>
        </p:txBody>
      </p:sp>
      <p:sp>
        <p:nvSpPr>
          <p:cNvPr id="104" name="object 91"/>
          <p:cNvSpPr/>
          <p:nvPr/>
        </p:nvSpPr>
        <p:spPr>
          <a:xfrm>
            <a:off x="2809043" y="6066865"/>
            <a:ext cx="894302" cy="397942"/>
          </a:xfrm>
          <a:custGeom>
            <a:avLst/>
            <a:gdLst/>
            <a:ahLst/>
            <a:cxnLst/>
            <a:rect l="l" t="t" r="r" b="b"/>
            <a:pathLst>
              <a:path w="1584325" h="76200">
                <a:moveTo>
                  <a:pt x="1507616" y="0"/>
                </a:moveTo>
                <a:lnTo>
                  <a:pt x="1507616" y="76200"/>
                </a:lnTo>
                <a:lnTo>
                  <a:pt x="1571116" y="44450"/>
                </a:lnTo>
                <a:lnTo>
                  <a:pt x="1520316" y="44450"/>
                </a:lnTo>
                <a:lnTo>
                  <a:pt x="1520316" y="31750"/>
                </a:lnTo>
                <a:lnTo>
                  <a:pt x="1571116" y="31750"/>
                </a:lnTo>
                <a:lnTo>
                  <a:pt x="1507616" y="0"/>
                </a:lnTo>
                <a:close/>
              </a:path>
              <a:path w="1584325" h="76200">
                <a:moveTo>
                  <a:pt x="150761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507616" y="44450"/>
                </a:lnTo>
                <a:lnTo>
                  <a:pt x="1507616" y="31750"/>
                </a:lnTo>
                <a:close/>
              </a:path>
              <a:path w="1584325" h="76200">
                <a:moveTo>
                  <a:pt x="1571116" y="31750"/>
                </a:moveTo>
                <a:lnTo>
                  <a:pt x="1520316" y="31750"/>
                </a:lnTo>
                <a:lnTo>
                  <a:pt x="1520316" y="44450"/>
                </a:lnTo>
                <a:lnTo>
                  <a:pt x="1571116" y="44450"/>
                </a:lnTo>
                <a:lnTo>
                  <a:pt x="1583816" y="38100"/>
                </a:lnTo>
                <a:lnTo>
                  <a:pt x="1571116" y="317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000">
              <a:latin typeface="Bradley Hand" pitchFamily="2" charset="7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F8ABAA4-7388-A245-AF71-8FA918251702}"/>
              </a:ext>
            </a:extLst>
          </p:cNvPr>
          <p:cNvSpPr txBox="1"/>
          <p:nvPr/>
        </p:nvSpPr>
        <p:spPr>
          <a:xfrm>
            <a:off x="8010144" y="1433890"/>
            <a:ext cx="2567600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GB" sz="1000" dirty="0"/>
              <a:t>H</a:t>
            </a:r>
            <a:r>
              <a:rPr lang="en-GB" sz="1000" dirty="0" smtClean="0"/>
              <a:t>ow </a:t>
            </a:r>
            <a:r>
              <a:rPr lang="en-GB" sz="1000" dirty="0"/>
              <a:t>human and physical processes interact to influence, and change landscapes, environments and the climate; and how human activity relies on effective functioning of natural systems</a:t>
            </a:r>
            <a:endParaRPr lang="en-US" sz="1000" b="0" i="0" dirty="0">
              <a:solidFill>
                <a:srgbClr val="000000"/>
              </a:solidFill>
              <a:effectLst/>
              <a:latin typeface="Sassoon Infant Rg" panose="02000503030000020003" pitchFamily="50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3BAACA2-69E4-DF4B-A1C3-24995E8DAA62}"/>
              </a:ext>
            </a:extLst>
          </p:cNvPr>
          <p:cNvSpPr txBox="1"/>
          <p:nvPr/>
        </p:nvSpPr>
        <p:spPr>
          <a:xfrm>
            <a:off x="10847410" y="919056"/>
            <a:ext cx="1080129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Sassoon Infant Rg" panose="02000503030000020003" pitchFamily="50" charset="0"/>
              </a:rPr>
              <a:t>My Future</a:t>
            </a:r>
            <a:endParaRPr lang="en-GB" sz="1400">
              <a:latin typeface="Sassoon Infant Rg" panose="02000503030000020003" pitchFamily="50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EE170A-B16A-E249-B12A-544ED2272C78}"/>
              </a:ext>
            </a:extLst>
          </p:cNvPr>
          <p:cNvSpPr txBox="1"/>
          <p:nvPr/>
        </p:nvSpPr>
        <p:spPr>
          <a:xfrm>
            <a:off x="5237954" y="5365356"/>
            <a:ext cx="941779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Sassoon Infant Rg" panose="02000503030000020003" pitchFamily="50" charset="0"/>
              </a:rPr>
              <a:t>deforestation climate change endangered </a:t>
            </a:r>
          </a:p>
          <a:p>
            <a:r>
              <a:rPr lang="en-GB" sz="1000" dirty="0">
                <a:latin typeface="Sassoon Infant Rg" panose="02000503030000020003" pitchFamily="50" charset="0"/>
              </a:rPr>
              <a:t>extinct </a:t>
            </a:r>
          </a:p>
          <a:p>
            <a:r>
              <a:rPr lang="en-GB" sz="1000" dirty="0">
                <a:latin typeface="Sassoon Infant Rg" panose="02000503030000020003" pitchFamily="50" charset="0"/>
              </a:rPr>
              <a:t>indigenous </a:t>
            </a:r>
            <a:r>
              <a:rPr lang="en-GB" sz="1000" dirty="0" smtClean="0">
                <a:latin typeface="Sassoon Infant Rg" panose="02000503030000020003" pitchFamily="50" charset="0"/>
              </a:rPr>
              <a:t>people</a:t>
            </a:r>
            <a:r>
              <a:rPr lang="en-US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 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B71C0-C74B-094C-8B2F-336A1621B5E5}"/>
              </a:ext>
            </a:extLst>
          </p:cNvPr>
          <p:cNvSpPr/>
          <p:nvPr/>
        </p:nvSpPr>
        <p:spPr>
          <a:xfrm>
            <a:off x="216372" y="1725384"/>
            <a:ext cx="335521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To locate countries in South American using maps, atlases and digital </a:t>
            </a:r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technology</a:t>
            </a:r>
            <a:endParaRPr lang="en-GB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70560F-CA5A-0441-AD3F-0256E6B8D4B2}"/>
              </a:ext>
            </a:extLst>
          </p:cNvPr>
          <p:cNvSpPr/>
          <p:nvPr/>
        </p:nvSpPr>
        <p:spPr>
          <a:xfrm>
            <a:off x="206155" y="2193651"/>
            <a:ext cx="335520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To identify and locate some major physical features of South America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BCC0A9C-0891-1D44-8435-1B811570FA39}"/>
              </a:ext>
            </a:extLst>
          </p:cNvPr>
          <p:cNvSpPr/>
          <p:nvPr/>
        </p:nvSpPr>
        <p:spPr>
          <a:xfrm>
            <a:off x="206155" y="2666830"/>
            <a:ext cx="335707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The </a:t>
            </a:r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ecosystems and climate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varies across different environmental regions within Brazil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00A5F1-A147-3847-A5B5-6CC670C0800E}"/>
              </a:ext>
            </a:extLst>
          </p:cNvPr>
          <p:cNvSpPr txBox="1"/>
          <p:nvPr/>
        </p:nvSpPr>
        <p:spPr>
          <a:xfrm>
            <a:off x="613142" y="5315951"/>
            <a:ext cx="1282253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Continents</a:t>
            </a:r>
          </a:p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Climate </a:t>
            </a:r>
          </a:p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Ecosystem</a:t>
            </a:r>
          </a:p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biome</a:t>
            </a:r>
          </a:p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Equator</a:t>
            </a:r>
          </a:p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Amazon Rainforest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Amazon </a:t>
            </a:r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river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254230-BA61-A59D-011F-2BBB2103FA56}"/>
              </a:ext>
            </a:extLst>
          </p:cNvPr>
          <p:cNvSpPr/>
          <p:nvPr/>
        </p:nvSpPr>
        <p:spPr>
          <a:xfrm>
            <a:off x="3738248" y="2700615"/>
            <a:ext cx="4033008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To understand and describe key physical features of a rainforest</a:t>
            </a:r>
            <a:endParaRPr lang="en-US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38C0C82-95E6-FEB0-BCB1-1F5FCA0FE067}"/>
              </a:ext>
            </a:extLst>
          </p:cNvPr>
          <p:cNvSpPr/>
          <p:nvPr/>
        </p:nvSpPr>
        <p:spPr>
          <a:xfrm>
            <a:off x="3735710" y="2214579"/>
            <a:ext cx="403300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fontAlgn="base"/>
            <a:r>
              <a:rPr lang="en-US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To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describe the climate of a rainforest biome and link this to its location on the map.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27E0FBF-3544-112B-2DA7-6CEF350694BD}"/>
              </a:ext>
            </a:extLst>
          </p:cNvPr>
          <p:cNvSpPr/>
          <p:nvPr/>
        </p:nvSpPr>
        <p:spPr>
          <a:xfrm>
            <a:off x="190454" y="3133176"/>
            <a:ext cx="338112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What Brazil is like as a country including its population and economy</a:t>
            </a:r>
            <a:endParaRPr lang="en-US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3659" y="181545"/>
            <a:ext cx="5518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ssoon Infant Rg" panose="02000503030000020003" pitchFamily="50" charset="0"/>
              </a:rPr>
              <a:t>Concept: </a:t>
            </a:r>
            <a:r>
              <a:rPr lang="en-US" sz="1600" dirty="0">
                <a:latin typeface="Sassoon Infant Rg" panose="02000503030000020003" pitchFamily="50" charset="0"/>
              </a:rPr>
              <a:t>L</a:t>
            </a:r>
            <a:r>
              <a:rPr lang="en-US" sz="1600" dirty="0" smtClean="0">
                <a:latin typeface="Sassoon Infant Rg" panose="02000503030000020003" pitchFamily="50" charset="0"/>
              </a:rPr>
              <a:t>ocational knowledge; human and physical geography</a:t>
            </a:r>
            <a:r>
              <a:rPr lang="en-US" sz="1600" dirty="0">
                <a:latin typeface="Sassoon Infant Rg" panose="02000503030000020003" pitchFamily="50" charset="0"/>
              </a:rPr>
              <a:t> </a:t>
            </a:r>
            <a:r>
              <a:rPr lang="en-US" sz="1600" dirty="0" smtClean="0">
                <a:latin typeface="Sassoon Infant Rg" panose="02000503030000020003" pitchFamily="50" charset="0"/>
              </a:rPr>
              <a:t>- Y5/6</a:t>
            </a:r>
            <a:endParaRPr lang="en-GB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6451145" y="270825"/>
            <a:ext cx="535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assoon Infant Rg" panose="02000503030000020003" pitchFamily="50" charset="0"/>
              </a:rPr>
              <a:t>Topic: Rainforests</a:t>
            </a:r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27E0FBF-3544-112B-2DA7-6CEF350694BD}"/>
              </a:ext>
            </a:extLst>
          </p:cNvPr>
          <p:cNvSpPr/>
          <p:nvPr/>
        </p:nvSpPr>
        <p:spPr>
          <a:xfrm>
            <a:off x="162595" y="4090691"/>
            <a:ext cx="3433466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>
                <a:latin typeface="Sassoon Infant Rg" panose="02000503030000020003" pitchFamily="50" charset="0"/>
              </a:rPr>
              <a:t>Which fruits and vegetables are produced in the Mediterranean and why they are exported to different countries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EAD777A-494C-4841-3509-3709E0E04D0C}"/>
              </a:ext>
            </a:extLst>
          </p:cNvPr>
          <p:cNvSpPr/>
          <p:nvPr/>
        </p:nvSpPr>
        <p:spPr>
          <a:xfrm>
            <a:off x="3735710" y="1734681"/>
            <a:ext cx="403300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identify the position and significance of longitude (Equator, Tropic of Cancer and Tropic of Capricorn)</a:t>
            </a:r>
            <a:r>
              <a:rPr lang="en-GB" sz="1000" dirty="0"/>
              <a:t> </a:t>
            </a:r>
            <a:r>
              <a:rPr lang="en-US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 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2254230-BA61-A59D-011F-2BBB2103FA56}"/>
              </a:ext>
            </a:extLst>
          </p:cNvPr>
          <p:cNvSpPr/>
          <p:nvPr/>
        </p:nvSpPr>
        <p:spPr>
          <a:xfrm>
            <a:off x="3735710" y="3054712"/>
            <a:ext cx="4033008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What natural resources are found in the rainforests </a:t>
            </a:r>
            <a:endParaRPr lang="en-US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2254230-BA61-A59D-011F-2BBB2103FA56}"/>
              </a:ext>
            </a:extLst>
          </p:cNvPr>
          <p:cNvSpPr/>
          <p:nvPr/>
        </p:nvSpPr>
        <p:spPr>
          <a:xfrm>
            <a:off x="3739400" y="3391745"/>
            <a:ext cx="4033008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/>
              <a:t> </a:t>
            </a:r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Some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of the species of animals in the rainforests that are endangered</a:t>
            </a:r>
            <a:endParaRPr lang="en-US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2254230-BA61-A59D-011F-2BBB2103FA56}"/>
              </a:ext>
            </a:extLst>
          </p:cNvPr>
          <p:cNvSpPr/>
          <p:nvPr/>
        </p:nvSpPr>
        <p:spPr>
          <a:xfrm>
            <a:off x="3735710" y="3721445"/>
            <a:ext cx="4033008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The effects that humans are having on the rainforest </a:t>
            </a:r>
            <a:r>
              <a:rPr lang="en-US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 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6590" y="1397806"/>
            <a:ext cx="3334774" cy="246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To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name and locate the seven </a:t>
            </a:r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continents of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the world 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27E0FBF-3544-112B-2DA7-6CEF350694BD}"/>
              </a:ext>
            </a:extLst>
          </p:cNvPr>
          <p:cNvSpPr/>
          <p:nvPr/>
        </p:nvSpPr>
        <p:spPr>
          <a:xfrm>
            <a:off x="169826" y="3599522"/>
            <a:ext cx="342623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How physical and human characteristics can affect the lives and activities of people living in Brazil 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2254230-BA61-A59D-011F-2BBB2103FA56}"/>
              </a:ext>
            </a:extLst>
          </p:cNvPr>
          <p:cNvSpPr/>
          <p:nvPr/>
        </p:nvSpPr>
        <p:spPr>
          <a:xfrm>
            <a:off x="3735710" y="4038213"/>
            <a:ext cx="4033008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000000"/>
                </a:solidFill>
                <a:latin typeface="Sassoon Infant Rg" panose="02000503030000020003" pitchFamily="50" charset="0"/>
              </a:rPr>
              <a:t>About some indigenous people who live in the Amazon Rainforest</a:t>
            </a:r>
            <a:endParaRPr lang="en-US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964" y="2610673"/>
            <a:ext cx="3125375" cy="201196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409" y="4644689"/>
            <a:ext cx="1725973" cy="215532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65" y="4743336"/>
            <a:ext cx="1952194" cy="1250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704" y="5315951"/>
            <a:ext cx="1820969" cy="128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45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8"/>
          <p:cNvSpPr/>
          <p:nvPr/>
        </p:nvSpPr>
        <p:spPr>
          <a:xfrm>
            <a:off x="94333" y="210114"/>
            <a:ext cx="11896234" cy="552474"/>
          </a:xfrm>
          <a:custGeom>
            <a:avLst/>
            <a:gdLst/>
            <a:ahLst/>
            <a:cxnLst/>
            <a:rect l="l" t="t" r="r" b="b"/>
            <a:pathLst>
              <a:path w="7786370" h="527685">
                <a:moveTo>
                  <a:pt x="0" y="527303"/>
                </a:moveTo>
                <a:lnTo>
                  <a:pt x="7786116" y="527303"/>
                </a:lnTo>
                <a:lnTo>
                  <a:pt x="7786116" y="0"/>
                </a:lnTo>
                <a:lnTo>
                  <a:pt x="0" y="0"/>
                </a:lnTo>
                <a:lnTo>
                  <a:pt x="0" y="527303"/>
                </a:lnTo>
                <a:close/>
              </a:path>
            </a:pathLst>
          </a:custGeom>
          <a:solidFill>
            <a:srgbClr val="FFD0CE"/>
          </a:solidFill>
          <a:ln w="12700">
            <a:solidFill>
              <a:srgbClr val="FF7E79"/>
            </a:solidFill>
          </a:ln>
        </p:spPr>
        <p:txBody>
          <a:bodyPr wrap="square" lIns="0" tIns="0" rIns="0" bIns="0" rtlCol="0" anchor="ctr"/>
          <a:lstStyle/>
          <a:p>
            <a:r>
              <a:rPr lang="en-US" sz="1700" dirty="0">
                <a:latin typeface="Sassoon Infant Rg" panose="02000503030000020003" pitchFamily="50" charset="0"/>
              </a:rPr>
              <a:t/>
            </a:r>
            <a:br>
              <a:rPr lang="en-US" sz="1700" dirty="0">
                <a:latin typeface="Sassoon Infant Rg" panose="02000503030000020003" pitchFamily="50" charset="0"/>
              </a:rPr>
            </a:br>
            <a:r>
              <a:rPr lang="en-US" sz="1700" b="1" dirty="0">
                <a:latin typeface="Sassoon Infant Rg" panose="02000503030000020003" pitchFamily="50" charset="0"/>
              </a:rPr>
              <a:t> </a:t>
            </a:r>
            <a:r>
              <a:rPr lang="en-US" sz="1700" dirty="0">
                <a:latin typeface="Sassoon Infant Rg" panose="02000503030000020003" pitchFamily="50" charset="0"/>
              </a:rPr>
              <a:t>           </a:t>
            </a:r>
            <a:endParaRPr lang="en-GB" sz="1700" dirty="0">
              <a:latin typeface="Sassoon Infant Rg" panose="02000503030000020003" pitchFamily="50" charset="0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3525253" y="902123"/>
            <a:ext cx="4104579" cy="400109"/>
          </a:xfrm>
          <a:custGeom>
            <a:avLst/>
            <a:gdLst/>
            <a:ahLst/>
            <a:cxnLst/>
            <a:rect l="l" t="t" r="r" b="b"/>
            <a:pathLst>
              <a:path w="2083435" h="276225">
                <a:moveTo>
                  <a:pt x="0" y="275843"/>
                </a:moveTo>
                <a:lnTo>
                  <a:pt x="2083308" y="275843"/>
                </a:lnTo>
                <a:lnTo>
                  <a:pt x="2083308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 dirty="0">
                <a:latin typeface="Sassoon Infant Rg" panose="02000503030000020003" pitchFamily="50" charset="0"/>
              </a:rPr>
              <a:t>In </a:t>
            </a:r>
            <a:r>
              <a:rPr lang="en-US" sz="1400" dirty="0" smtClean="0">
                <a:latin typeface="Sassoon Infant Rg" panose="02000503030000020003" pitchFamily="50" charset="0"/>
              </a:rPr>
              <a:t>Y5/6,  </a:t>
            </a:r>
            <a:r>
              <a:rPr lang="en-US" sz="1400" dirty="0">
                <a:latin typeface="Sassoon Infant Rg" panose="02000503030000020003" pitchFamily="50" charset="0"/>
              </a:rPr>
              <a:t>I am learning…</a:t>
            </a:r>
            <a:endParaRPr lang="en-GB" sz="1400" dirty="0">
              <a:latin typeface="Sassoon Infant Rg" panose="02000503030000020003" pitchFamily="50" charset="0"/>
            </a:endParaRPr>
          </a:p>
          <a:p>
            <a:pPr algn="ctr"/>
            <a:endParaRPr lang="en-GB" sz="1400" dirty="0">
              <a:latin typeface="Sassoon Infant Rg" panose="02000503030000020003" pitchFamily="50" charset="0"/>
            </a:endParaRPr>
          </a:p>
          <a:p>
            <a:pPr algn="ctr"/>
            <a:endParaRPr sz="1000" dirty="0">
              <a:latin typeface="Sassoon Infant Rg" panose="02000503030000020003" pitchFamily="50" charset="0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8003458" y="902123"/>
            <a:ext cx="2595974" cy="417042"/>
          </a:xfrm>
          <a:custGeom>
            <a:avLst/>
            <a:gdLst/>
            <a:ahLst/>
            <a:cxnLst/>
            <a:rect l="l" t="t" r="r" b="b"/>
            <a:pathLst>
              <a:path w="2082164" h="276225">
                <a:moveTo>
                  <a:pt x="0" y="275843"/>
                </a:moveTo>
                <a:lnTo>
                  <a:pt x="2081784" y="275843"/>
                </a:lnTo>
                <a:lnTo>
                  <a:pt x="2081784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>
                <a:latin typeface="Sassoon Infant Rg" panose="02000503030000020003" pitchFamily="50" charset="0"/>
              </a:rPr>
              <a:t>In the future, I will learn …</a:t>
            </a:r>
          </a:p>
        </p:txBody>
      </p:sp>
      <p:sp>
        <p:nvSpPr>
          <p:cNvPr id="28" name="object 10"/>
          <p:cNvSpPr/>
          <p:nvPr/>
        </p:nvSpPr>
        <p:spPr>
          <a:xfrm>
            <a:off x="157358" y="919056"/>
            <a:ext cx="3152841" cy="417043"/>
          </a:xfrm>
          <a:custGeom>
            <a:avLst/>
            <a:gdLst/>
            <a:ahLst/>
            <a:cxnLst/>
            <a:rect l="l" t="t" r="r" b="b"/>
            <a:pathLst>
              <a:path w="2082164" h="276225">
                <a:moveTo>
                  <a:pt x="0" y="275843"/>
                </a:moveTo>
                <a:lnTo>
                  <a:pt x="2081784" y="275843"/>
                </a:lnTo>
                <a:lnTo>
                  <a:pt x="2081784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>
                <a:latin typeface="Sassoon Infant Rg" panose="02000503030000020003" pitchFamily="50" charset="0"/>
              </a:rPr>
              <a:t>Previously, I have learnt …</a:t>
            </a:r>
          </a:p>
          <a:p>
            <a:pPr algn="ctr"/>
            <a:endParaRPr lang="en-GB" sz="1400">
              <a:latin typeface="Bradley Hand" pitchFamily="2" charset="77"/>
            </a:endParaRPr>
          </a:p>
        </p:txBody>
      </p:sp>
      <p:sp>
        <p:nvSpPr>
          <p:cNvPr id="33" name="object 10"/>
          <p:cNvSpPr/>
          <p:nvPr/>
        </p:nvSpPr>
        <p:spPr>
          <a:xfrm>
            <a:off x="10707763" y="902123"/>
            <a:ext cx="1282804" cy="348059"/>
          </a:xfrm>
          <a:custGeom>
            <a:avLst/>
            <a:gdLst/>
            <a:ahLst/>
            <a:cxnLst/>
            <a:rect l="l" t="t" r="r" b="b"/>
            <a:pathLst>
              <a:path w="2082164" h="276225">
                <a:moveTo>
                  <a:pt x="0" y="275843"/>
                </a:moveTo>
                <a:lnTo>
                  <a:pt x="2081784" y="275843"/>
                </a:lnTo>
                <a:lnTo>
                  <a:pt x="2081784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 sz="1000">
              <a:latin typeface="Bradley Hand" pitchFamily="2" charset="7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25252" y="1373832"/>
            <a:ext cx="4104579" cy="2540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I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can identify the position and significance of latitude and </a:t>
            </a:r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longitude. </a:t>
            </a:r>
            <a:endParaRPr lang="en-US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003458" y="1406861"/>
            <a:ext cx="258706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To build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on </a:t>
            </a:r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my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knowledge of globes, maps and atlases and apply and develop this</a:t>
            </a:r>
          </a:p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knowledge routinely in the classroom and in the </a:t>
            </a:r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field.</a:t>
            </a:r>
            <a:endParaRPr lang="en-GB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716322" y="1407949"/>
            <a:ext cx="1274245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assoon Infant Rg" panose="02000503030000020003" pitchFamily="50" charset="0"/>
              </a:rPr>
              <a:t>Teacher</a:t>
            </a:r>
          </a:p>
          <a:p>
            <a:r>
              <a:rPr lang="en-US" sz="1000" dirty="0">
                <a:latin typeface="Sassoon Infant Rg" panose="02000503030000020003" pitchFamily="50" charset="0"/>
              </a:rPr>
              <a:t>Geographer</a:t>
            </a:r>
          </a:p>
          <a:p>
            <a:r>
              <a:rPr lang="en-US" sz="1000" dirty="0">
                <a:latin typeface="Sassoon Infant Rg" panose="02000503030000020003" pitchFamily="50" charset="0"/>
              </a:rPr>
              <a:t>Cartographer</a:t>
            </a:r>
          </a:p>
          <a:p>
            <a:r>
              <a:rPr lang="en-US" sz="1000" dirty="0">
                <a:latin typeface="Sassoon Infant Rg" panose="02000503030000020003" pitchFamily="50" charset="0"/>
              </a:rPr>
              <a:t>Local researcher</a:t>
            </a:r>
          </a:p>
          <a:p>
            <a:r>
              <a:rPr lang="en-US" sz="1000" dirty="0">
                <a:latin typeface="Sassoon Infant Rg" panose="02000503030000020003" pitchFamily="50" charset="0"/>
              </a:rPr>
              <a:t>Architect</a:t>
            </a:r>
          </a:p>
          <a:p>
            <a:r>
              <a:rPr lang="en-US" sz="1000" dirty="0">
                <a:latin typeface="Sassoon Infant Rg" panose="02000503030000020003" pitchFamily="50" charset="0"/>
              </a:rPr>
              <a:t>Park ranger</a:t>
            </a:r>
          </a:p>
          <a:p>
            <a:r>
              <a:rPr lang="en-US" sz="1000" dirty="0">
                <a:latin typeface="Sassoon Infant Rg" panose="02000503030000020003" pitchFamily="50" charset="0"/>
              </a:rPr>
              <a:t>Landscaper</a:t>
            </a:r>
          </a:p>
          <a:p>
            <a:r>
              <a:rPr lang="en-US" sz="1000" dirty="0">
                <a:latin typeface="Sassoon Infant Rg" panose="02000503030000020003" pitchFamily="50" charset="0"/>
              </a:rPr>
              <a:t>Town </a:t>
            </a:r>
            <a:r>
              <a:rPr lang="en-US" sz="1000" dirty="0" smtClean="0">
                <a:latin typeface="Sassoon Infant Rg" panose="02000503030000020003" pitchFamily="50" charset="0"/>
              </a:rPr>
              <a:t>planner</a:t>
            </a:r>
            <a:endParaRPr lang="en-US" sz="1000" dirty="0">
              <a:latin typeface="Sassoon Infant Rg" panose="02000503030000020003" pitchFamily="50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3BAACA2-69E4-DF4B-A1C3-24995E8DAA62}"/>
              </a:ext>
            </a:extLst>
          </p:cNvPr>
          <p:cNvSpPr txBox="1"/>
          <p:nvPr/>
        </p:nvSpPr>
        <p:spPr>
          <a:xfrm>
            <a:off x="10847410" y="919056"/>
            <a:ext cx="1080129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Sassoon Infant Rg" panose="02000503030000020003" pitchFamily="50" charset="0"/>
              </a:rPr>
              <a:t>My Future</a:t>
            </a:r>
            <a:endParaRPr lang="en-GB" sz="1400">
              <a:latin typeface="Sassoon Infant Rg" panose="02000503030000020003" pitchFamily="50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BF96A56-963F-9848-928B-7D891CDC3D30}"/>
              </a:ext>
            </a:extLst>
          </p:cNvPr>
          <p:cNvSpPr/>
          <p:nvPr/>
        </p:nvSpPr>
        <p:spPr>
          <a:xfrm>
            <a:off x="8003458" y="2211585"/>
            <a:ext cx="2587064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To use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Geographical Information Systems (GIS) to view, analyse and interpret places </a:t>
            </a:r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and data.</a:t>
            </a:r>
            <a:endParaRPr lang="en-US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62C5F6-66EB-194E-85D0-0F54764A7F6F}"/>
              </a:ext>
            </a:extLst>
          </p:cNvPr>
          <p:cNvSpPr txBox="1"/>
          <p:nvPr/>
        </p:nvSpPr>
        <p:spPr>
          <a:xfrm>
            <a:off x="4879899" y="5396625"/>
            <a:ext cx="1707433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Sassoon Infant Rg" panose="02000503030000020003" pitchFamily="50" charset="0"/>
              </a:rPr>
              <a:t>Latitude</a:t>
            </a:r>
          </a:p>
          <a:p>
            <a:r>
              <a:rPr lang="en-GB" sz="1000" dirty="0" smtClean="0">
                <a:latin typeface="Sassoon Infant Rg" panose="02000503030000020003" pitchFamily="50" charset="0"/>
              </a:rPr>
              <a:t>Longitude</a:t>
            </a:r>
          </a:p>
          <a:p>
            <a:r>
              <a:rPr lang="en-GB" sz="1000" dirty="0" smtClean="0">
                <a:latin typeface="Sassoon Infant Rg" panose="02000503030000020003" pitchFamily="50" charset="0"/>
              </a:rPr>
              <a:t>Greenwich / Prime Meridian</a:t>
            </a:r>
          </a:p>
          <a:p>
            <a:r>
              <a:rPr lang="en-GB" sz="1000" dirty="0" smtClean="0">
                <a:latin typeface="Sassoon Infant Rg" panose="02000503030000020003" pitchFamily="50" charset="0"/>
              </a:rPr>
              <a:t>Meridian</a:t>
            </a:r>
          </a:p>
          <a:p>
            <a:r>
              <a:rPr lang="en-GB" sz="1000" dirty="0" smtClean="0">
                <a:latin typeface="Sassoon Infant Rg" panose="02000503030000020003" pitchFamily="50" charset="0"/>
              </a:rPr>
              <a:t>Eastern Hemisphere</a:t>
            </a:r>
          </a:p>
          <a:p>
            <a:r>
              <a:rPr lang="en-GB" sz="1000" dirty="0" smtClean="0">
                <a:latin typeface="Sassoon Infant Rg" panose="02000503030000020003" pitchFamily="50" charset="0"/>
              </a:rPr>
              <a:t>Western Hemisphere</a:t>
            </a:r>
            <a:endParaRPr lang="en-GB" sz="1000" dirty="0">
              <a:latin typeface="Sassoon Infant Rg" panose="02000503030000020003" pitchFamily="50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E0D50A7-5302-3648-B1BA-930BAD4AEFCB}"/>
              </a:ext>
            </a:extLst>
          </p:cNvPr>
          <p:cNvSpPr txBox="1"/>
          <p:nvPr/>
        </p:nvSpPr>
        <p:spPr>
          <a:xfrm>
            <a:off x="157357" y="3220031"/>
            <a:ext cx="3152842" cy="246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Sassoon Infant Rg" panose="02000503030000020003" pitchFamily="50" charset="0"/>
              </a:rPr>
              <a:t>To </a:t>
            </a:r>
            <a:r>
              <a:rPr lang="en-US" sz="1000" dirty="0">
                <a:latin typeface="Sassoon Infant Rg" panose="02000503030000020003" pitchFamily="50" charset="0"/>
              </a:rPr>
              <a:t>use aerial photographs to </a:t>
            </a:r>
            <a:r>
              <a:rPr lang="en-US" sz="1000" dirty="0" err="1">
                <a:latin typeface="Sassoon Infant Rg" panose="02000503030000020003" pitchFamily="50" charset="0"/>
              </a:rPr>
              <a:t>recognise</a:t>
            </a:r>
            <a:r>
              <a:rPr lang="en-US" sz="1000" dirty="0">
                <a:latin typeface="Sassoon Infant Rg" panose="02000503030000020003" pitchFamily="50" charset="0"/>
              </a:rPr>
              <a:t> </a:t>
            </a:r>
            <a:r>
              <a:rPr lang="en-US" sz="1000" dirty="0" smtClean="0">
                <a:latin typeface="Sassoon Infant Rg" panose="02000503030000020003" pitchFamily="50" charset="0"/>
              </a:rPr>
              <a:t>features.</a:t>
            </a:r>
            <a:endParaRPr lang="en-US" sz="1000" dirty="0">
              <a:solidFill>
                <a:srgbClr val="FF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09BE8E7-3DF3-F740-94FD-F6A2334E319D}"/>
              </a:ext>
            </a:extLst>
          </p:cNvPr>
          <p:cNvSpPr txBox="1"/>
          <p:nvPr/>
        </p:nvSpPr>
        <p:spPr>
          <a:xfrm>
            <a:off x="145848" y="2251361"/>
            <a:ext cx="315284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Sassoon Infant Rg" panose="02000503030000020003" pitchFamily="50" charset="0"/>
              </a:rPr>
              <a:t>The symbols used in maps to identify physical and manmade features. </a:t>
            </a:r>
            <a:r>
              <a:rPr lang="en-US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 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284BB5D-C904-FF45-BC83-F1D1CE937FE4}"/>
              </a:ext>
            </a:extLst>
          </p:cNvPr>
          <p:cNvSpPr txBox="1"/>
          <p:nvPr/>
        </p:nvSpPr>
        <p:spPr>
          <a:xfrm>
            <a:off x="274851" y="4716423"/>
            <a:ext cx="1366047" cy="178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Sassoon Infant Rg" panose="02000503030000020003" pitchFamily="50" charset="0"/>
              </a:rPr>
              <a:t>Continents </a:t>
            </a:r>
          </a:p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Northern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Hemisphere</a:t>
            </a:r>
          </a:p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Southern Hemisphere Tropic of cancer</a:t>
            </a:r>
          </a:p>
          <a:p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Tropic of </a:t>
            </a:r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Capricorn</a:t>
            </a:r>
          </a:p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Bearing</a:t>
            </a:r>
          </a:p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Contour</a:t>
            </a:r>
          </a:p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Grid square</a:t>
            </a:r>
          </a:p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Landform</a:t>
            </a:r>
          </a:p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Ordnance Survey</a:t>
            </a:r>
          </a:p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relief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3FB49A-5E91-F284-5393-A8E82AB9C26D}"/>
              </a:ext>
            </a:extLst>
          </p:cNvPr>
          <p:cNvSpPr txBox="1"/>
          <p:nvPr/>
        </p:nvSpPr>
        <p:spPr>
          <a:xfrm>
            <a:off x="3518565" y="1724754"/>
            <a:ext cx="4106807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I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can identify the position and significance of the Prime/Greenwich </a:t>
            </a:r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Meridian. </a:t>
            </a:r>
            <a:endParaRPr lang="en-US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EFCF29-0A57-1716-42B8-5DB070CF35BD}"/>
              </a:ext>
            </a:extLst>
          </p:cNvPr>
          <p:cNvSpPr txBox="1"/>
          <p:nvPr/>
        </p:nvSpPr>
        <p:spPr>
          <a:xfrm>
            <a:off x="3518565" y="2066588"/>
            <a:ext cx="410011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I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understand and can explain the position and significance of time zones (including day and night</a:t>
            </a:r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).</a:t>
            </a:r>
            <a:endParaRPr lang="en-US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3659" y="181545"/>
            <a:ext cx="5518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ssoon Infant Rg" panose="02000503030000020003" pitchFamily="50" charset="0"/>
              </a:rPr>
              <a:t>Concept: </a:t>
            </a:r>
            <a:r>
              <a:rPr lang="en-US" sz="1600" dirty="0">
                <a:latin typeface="Sassoon Infant Rg" panose="02000503030000020003" pitchFamily="50" charset="0"/>
              </a:rPr>
              <a:t>L</a:t>
            </a:r>
            <a:r>
              <a:rPr lang="en-US" sz="1600" dirty="0" smtClean="0">
                <a:latin typeface="Sassoon Infant Rg" panose="02000503030000020003" pitchFamily="50" charset="0"/>
              </a:rPr>
              <a:t>ocational knowledge; human and physical geography; geographical skills</a:t>
            </a:r>
            <a:r>
              <a:rPr lang="en-US" sz="1600" dirty="0">
                <a:latin typeface="Sassoon Infant Rg" panose="02000503030000020003" pitchFamily="50" charset="0"/>
              </a:rPr>
              <a:t> </a:t>
            </a:r>
            <a:r>
              <a:rPr lang="en-US" sz="1600" dirty="0" smtClean="0">
                <a:latin typeface="Sassoon Infant Rg" panose="02000503030000020003" pitchFamily="50" charset="0"/>
              </a:rPr>
              <a:t>- Y5/6</a:t>
            </a:r>
            <a:endParaRPr lang="en-GB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4879899" y="289746"/>
            <a:ext cx="651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assoon Infant Rg" panose="02000503030000020003" pitchFamily="50" charset="0"/>
              </a:rPr>
              <a:t>Topic: I’m a Rainbow Pupil, get me out of here!   -   Maps</a:t>
            </a:r>
            <a:endParaRPr lang="en-GB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09BE8E7-3DF3-F740-94FD-F6A2334E319D}"/>
              </a:ext>
            </a:extLst>
          </p:cNvPr>
          <p:cNvSpPr txBox="1"/>
          <p:nvPr/>
        </p:nvSpPr>
        <p:spPr>
          <a:xfrm>
            <a:off x="145848" y="4059429"/>
            <a:ext cx="3152842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Sassoon Infant Rg" panose="02000503030000020003" pitchFamily="50" charset="0"/>
              </a:rPr>
              <a:t>The position and significance of the Equator, Northern Hemisphere, Southern Hemisphere, the Tropics of Cancer and Capricorn, Arctic and Antarctic </a:t>
            </a:r>
            <a:r>
              <a:rPr lang="en-GB" sz="1000" dirty="0" smtClean="0">
                <a:latin typeface="Sassoon Infant Rg" panose="02000503030000020003" pitchFamily="50" charset="0"/>
              </a:rPr>
              <a:t>Circle.</a:t>
            </a:r>
            <a:endParaRPr lang="en-GB" sz="1000" dirty="0">
              <a:latin typeface="Sassoon Infant Rg" panose="02000503030000020003" pitchFamily="50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63FB49A-5E91-F284-5393-A8E82AB9C26D}"/>
              </a:ext>
            </a:extLst>
          </p:cNvPr>
          <p:cNvSpPr txBox="1"/>
          <p:nvPr/>
        </p:nvSpPr>
        <p:spPr>
          <a:xfrm>
            <a:off x="3516335" y="2562311"/>
            <a:ext cx="4102349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I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can recognise all key symbols used on ordnance survey </a:t>
            </a:r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maps.</a:t>
            </a:r>
            <a:endParaRPr lang="en-US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3FB49A-5E91-F284-5393-A8E82AB9C26D}"/>
              </a:ext>
            </a:extLst>
          </p:cNvPr>
          <p:cNvSpPr txBox="1"/>
          <p:nvPr/>
        </p:nvSpPr>
        <p:spPr>
          <a:xfrm>
            <a:off x="3525252" y="2887062"/>
            <a:ext cx="4106803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I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can use OS maps to answer questions. </a:t>
            </a:r>
            <a:endParaRPr lang="en-US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63FB49A-5E91-F284-5393-A8E82AB9C26D}"/>
              </a:ext>
            </a:extLst>
          </p:cNvPr>
          <p:cNvSpPr txBox="1"/>
          <p:nvPr/>
        </p:nvSpPr>
        <p:spPr>
          <a:xfrm>
            <a:off x="3518566" y="3241652"/>
            <a:ext cx="4113489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I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can use the 8 points of the compass. </a:t>
            </a:r>
            <a:endParaRPr lang="en-US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63FB49A-5E91-F284-5393-A8E82AB9C26D}"/>
              </a:ext>
            </a:extLst>
          </p:cNvPr>
          <p:cNvSpPr txBox="1"/>
          <p:nvPr/>
        </p:nvSpPr>
        <p:spPr>
          <a:xfrm>
            <a:off x="3518566" y="3584471"/>
            <a:ext cx="4100118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I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can use 4 and 6 grid references. </a:t>
            </a:r>
            <a:endParaRPr lang="en-US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3FB49A-5E91-F284-5393-A8E82AB9C26D}"/>
              </a:ext>
            </a:extLst>
          </p:cNvPr>
          <p:cNvSpPr txBox="1"/>
          <p:nvPr/>
        </p:nvSpPr>
        <p:spPr>
          <a:xfrm>
            <a:off x="3518565" y="3916634"/>
            <a:ext cx="411349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I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can use maps, aerial photos, plans and web resources to describe what a locality might be like. </a:t>
            </a:r>
            <a:endParaRPr lang="en-US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104" name="object 91"/>
          <p:cNvSpPr/>
          <p:nvPr/>
        </p:nvSpPr>
        <p:spPr>
          <a:xfrm>
            <a:off x="3227268" y="5958182"/>
            <a:ext cx="1066744" cy="228273"/>
          </a:xfrm>
          <a:custGeom>
            <a:avLst/>
            <a:gdLst/>
            <a:ahLst/>
            <a:cxnLst/>
            <a:rect l="l" t="t" r="r" b="b"/>
            <a:pathLst>
              <a:path w="1584325" h="76200">
                <a:moveTo>
                  <a:pt x="1507616" y="0"/>
                </a:moveTo>
                <a:lnTo>
                  <a:pt x="1507616" y="76200"/>
                </a:lnTo>
                <a:lnTo>
                  <a:pt x="1571116" y="44450"/>
                </a:lnTo>
                <a:lnTo>
                  <a:pt x="1520316" y="44450"/>
                </a:lnTo>
                <a:lnTo>
                  <a:pt x="1520316" y="31750"/>
                </a:lnTo>
                <a:lnTo>
                  <a:pt x="1571116" y="31750"/>
                </a:lnTo>
                <a:lnTo>
                  <a:pt x="1507616" y="0"/>
                </a:lnTo>
                <a:close/>
              </a:path>
              <a:path w="1584325" h="76200">
                <a:moveTo>
                  <a:pt x="150761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507616" y="44450"/>
                </a:lnTo>
                <a:lnTo>
                  <a:pt x="1507616" y="31750"/>
                </a:lnTo>
                <a:close/>
              </a:path>
              <a:path w="1584325" h="76200">
                <a:moveTo>
                  <a:pt x="1571116" y="31750"/>
                </a:moveTo>
                <a:lnTo>
                  <a:pt x="1520316" y="31750"/>
                </a:lnTo>
                <a:lnTo>
                  <a:pt x="1520316" y="44450"/>
                </a:lnTo>
                <a:lnTo>
                  <a:pt x="1571116" y="44450"/>
                </a:lnTo>
                <a:lnTo>
                  <a:pt x="1583816" y="38100"/>
                </a:lnTo>
                <a:lnTo>
                  <a:pt x="1571116" y="317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000">
              <a:latin typeface="Bradley Hand" pitchFamily="2" charset="7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E21D475-390E-0F4A-A5F1-6B76E28C446E}"/>
              </a:ext>
            </a:extLst>
          </p:cNvPr>
          <p:cNvSpPr txBox="1"/>
          <p:nvPr/>
        </p:nvSpPr>
        <p:spPr>
          <a:xfrm>
            <a:off x="6587609" y="5395792"/>
            <a:ext cx="100036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Sassoon Infant Rg" panose="02000503030000020003" pitchFamily="50" charset="0"/>
              </a:rPr>
              <a:t>Time zone</a:t>
            </a:r>
          </a:p>
          <a:p>
            <a:r>
              <a:rPr lang="en-GB" sz="1000" dirty="0" smtClean="0">
                <a:latin typeface="Sassoon Infant Rg" panose="02000503030000020003" pitchFamily="50" charset="0"/>
              </a:rPr>
              <a:t>Symbol</a:t>
            </a:r>
          </a:p>
          <a:p>
            <a:r>
              <a:rPr lang="en-GB" sz="1000" dirty="0" smtClean="0">
                <a:latin typeface="Sassoon Infant Rg" panose="02000503030000020003" pitchFamily="50" charset="0"/>
              </a:rPr>
              <a:t>Scale</a:t>
            </a:r>
          </a:p>
          <a:p>
            <a:r>
              <a:rPr lang="en-GB" sz="1000" dirty="0" smtClean="0">
                <a:latin typeface="Sassoon Infant Rg" panose="02000503030000020003" pitchFamily="50" charset="0"/>
              </a:rPr>
              <a:t>digital map</a:t>
            </a:r>
          </a:p>
          <a:p>
            <a:r>
              <a:rPr lang="en-GB" sz="1000" dirty="0" smtClean="0">
                <a:latin typeface="Sassoon Infant Rg" panose="02000503030000020003" pitchFamily="50" charset="0"/>
              </a:rPr>
              <a:t>Easting</a:t>
            </a:r>
          </a:p>
          <a:p>
            <a:r>
              <a:rPr lang="en-GB" sz="1000" dirty="0">
                <a:latin typeface="Sassoon Infant Rg" panose="02000503030000020003" pitchFamily="50" charset="0"/>
              </a:rPr>
              <a:t>N</a:t>
            </a:r>
            <a:r>
              <a:rPr lang="en-GB" sz="1000" dirty="0" smtClean="0">
                <a:latin typeface="Sassoon Infant Rg" panose="02000503030000020003" pitchFamily="50" charset="0"/>
              </a:rPr>
              <a:t>orthing</a:t>
            </a:r>
            <a:endParaRPr lang="en-GB" sz="1000" dirty="0">
              <a:latin typeface="Sassoon Infant Rg" panose="02000503030000020003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0D50A7-5302-3648-B1BA-930BAD4AEFCB}"/>
              </a:ext>
            </a:extLst>
          </p:cNvPr>
          <p:cNvSpPr txBox="1"/>
          <p:nvPr/>
        </p:nvSpPr>
        <p:spPr>
          <a:xfrm>
            <a:off x="157357" y="2744057"/>
            <a:ext cx="315284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assoon Infant Rg" panose="02000503030000020003" pitchFamily="50" charset="0"/>
              </a:rPr>
              <a:t>To </a:t>
            </a:r>
            <a:r>
              <a:rPr lang="en-GB" sz="1000" dirty="0">
                <a:latin typeface="Sassoon Infant Rg" panose="02000503030000020003" pitchFamily="50" charset="0"/>
              </a:rPr>
              <a:t>describe the physical features of the Peak District National </a:t>
            </a:r>
            <a:r>
              <a:rPr lang="en-GB" sz="1000" dirty="0" smtClean="0">
                <a:latin typeface="Sassoon Infant Rg" panose="02000503030000020003" pitchFamily="50" charset="0"/>
              </a:rPr>
              <a:t>Park.</a:t>
            </a:r>
            <a:endParaRPr lang="en-GB" sz="1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0D50A7-5302-3648-B1BA-930BAD4AEFCB}"/>
              </a:ext>
            </a:extLst>
          </p:cNvPr>
          <p:cNvSpPr txBox="1"/>
          <p:nvPr/>
        </p:nvSpPr>
        <p:spPr>
          <a:xfrm>
            <a:off x="145848" y="1428685"/>
            <a:ext cx="315284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assoon Infant Rg" panose="02000503030000020003" pitchFamily="50" charset="0"/>
              </a:rPr>
              <a:t>Which is N, E, S and W on a </a:t>
            </a:r>
            <a:r>
              <a:rPr lang="en-US" sz="1000" dirty="0" smtClean="0">
                <a:latin typeface="Sassoon Infant Rg" panose="02000503030000020003" pitchFamily="50" charset="0"/>
              </a:rPr>
              <a:t>compass and to use compass directions to describe the location of a feature.</a:t>
            </a:r>
            <a:endParaRPr lang="en-GB" sz="1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179" y="4769295"/>
            <a:ext cx="1743566" cy="119019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E0D50A7-5302-3648-B1BA-930BAD4AEFCB}"/>
              </a:ext>
            </a:extLst>
          </p:cNvPr>
          <p:cNvSpPr txBox="1"/>
          <p:nvPr/>
        </p:nvSpPr>
        <p:spPr>
          <a:xfrm>
            <a:off x="145848" y="1904659"/>
            <a:ext cx="3152842" cy="246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assoon Infant Rg" panose="02000503030000020003" pitchFamily="50" charset="0"/>
              </a:rPr>
              <a:t>To read a simple street </a:t>
            </a:r>
            <a:r>
              <a:rPr lang="en-US" sz="1000" dirty="0" smtClean="0">
                <a:latin typeface="Sassoon Infant Rg" panose="02000503030000020003" pitchFamily="50" charset="0"/>
              </a:rPr>
              <a:t>map.</a:t>
            </a:r>
            <a:endParaRPr lang="en-US" sz="1000" dirty="0">
              <a:solidFill>
                <a:srgbClr val="FF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E0D50A7-5302-3648-B1BA-930BAD4AEFCB}"/>
              </a:ext>
            </a:extLst>
          </p:cNvPr>
          <p:cNvSpPr txBox="1"/>
          <p:nvPr/>
        </p:nvSpPr>
        <p:spPr>
          <a:xfrm>
            <a:off x="157357" y="3556323"/>
            <a:ext cx="315284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Sassoon Infant Rg" panose="02000503030000020003" pitchFamily="50" charset="0"/>
              </a:rPr>
              <a:t>To make my own simple map and use simple symbols in a key.</a:t>
            </a:r>
            <a:endParaRPr lang="en-US" sz="1000" dirty="0">
              <a:solidFill>
                <a:srgbClr val="FF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3FB49A-5E91-F284-5393-A8E82AB9C26D}"/>
              </a:ext>
            </a:extLst>
          </p:cNvPr>
          <p:cNvSpPr txBox="1"/>
          <p:nvPr/>
        </p:nvSpPr>
        <p:spPr>
          <a:xfrm>
            <a:off x="3525252" y="4398272"/>
            <a:ext cx="411349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I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can use digital technologies to measure distances and record human and physical features in the local area. </a:t>
            </a:r>
            <a:endParaRPr lang="en-US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63FB49A-5E91-F284-5393-A8E82AB9C26D}"/>
              </a:ext>
            </a:extLst>
          </p:cNvPr>
          <p:cNvSpPr txBox="1"/>
          <p:nvPr/>
        </p:nvSpPr>
        <p:spPr>
          <a:xfrm>
            <a:off x="3538624" y="4879910"/>
            <a:ext cx="4100118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I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can create a scale plan of the local area.</a:t>
            </a:r>
            <a:endParaRPr lang="en-US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BF96A56-963F-9848-928B-7D891CDC3D30}"/>
              </a:ext>
            </a:extLst>
          </p:cNvPr>
          <p:cNvSpPr/>
          <p:nvPr/>
        </p:nvSpPr>
        <p:spPr>
          <a:xfrm>
            <a:off x="8003458" y="2856284"/>
            <a:ext cx="258706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GB" sz="1000" dirty="0" smtClean="0">
                <a:solidFill>
                  <a:srgbClr val="000000"/>
                </a:solidFill>
                <a:latin typeface="Sassoon Infant Rg" panose="02000503030000020003" pitchFamily="50" charset="0"/>
              </a:rPr>
              <a:t>To use </a:t>
            </a:r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fieldwork in contrasting locations to collect, analyse and draw conclusions from</a:t>
            </a:r>
          </a:p>
          <a:p>
            <a:pPr fontAlgn="base"/>
            <a:r>
              <a:rPr lang="en-GB" sz="1000" dirty="0">
                <a:solidFill>
                  <a:srgbClr val="000000"/>
                </a:solidFill>
                <a:latin typeface="Sassoon Infant Rg" panose="02000503030000020003" pitchFamily="50" charset="0"/>
              </a:rPr>
              <a:t>geographical data, using multiple sources of increasingly complex information.</a:t>
            </a:r>
            <a:endParaRPr lang="en-US" sz="1000" dirty="0">
              <a:solidFill>
                <a:srgbClr val="000000"/>
              </a:solidFill>
              <a:latin typeface="Sassoon Infant Rg" panose="02000503030000020003" pitchFamily="50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7801" y="3738978"/>
            <a:ext cx="1862766" cy="1318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704" y="3654871"/>
            <a:ext cx="2197213" cy="196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63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2D61554D32F54A8E2549AB33328B65" ma:contentTypeVersion="17" ma:contentTypeDescription="Create a new document." ma:contentTypeScope="" ma:versionID="24036f0561d187136eb8ef9b2f2b1d0f">
  <xsd:schema xmlns:xsd="http://www.w3.org/2001/XMLSchema" xmlns:xs="http://www.w3.org/2001/XMLSchema" xmlns:p="http://schemas.microsoft.com/office/2006/metadata/properties" xmlns:ns2="6bfe34b0-8285-4faf-89ce-afee5764f9cd" xmlns:ns3="b3853f81-70ba-4816-b006-92c8a11a9a30" targetNamespace="http://schemas.microsoft.com/office/2006/metadata/properties" ma:root="true" ma:fieldsID="f0400e9ae6d5368d58a9a0194d257a06" ns2:_="" ns3:_="">
    <xsd:import namespace="6bfe34b0-8285-4faf-89ce-afee5764f9cd"/>
    <xsd:import namespace="b3853f81-70ba-4816-b006-92c8a11a9a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e34b0-8285-4faf-89ce-afee5764f9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a3be15d-62ab-4747-9cca-abaedad99e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853f81-70ba-4816-b006-92c8a11a9a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aacd3d6-2f2d-42d9-a2c5-476c3880d4c7}" ma:internalName="TaxCatchAll" ma:showField="CatchAllData" ma:web="b3853f81-70ba-4816-b006-92c8a11a9a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853f81-70ba-4816-b006-92c8a11a9a30" xsi:nil="true"/>
    <lcf76f155ced4ddcb4097134ff3c332f xmlns="6bfe34b0-8285-4faf-89ce-afee5764f9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8AEDA0-A6A2-4022-A8FE-77F4BD5231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581FD2-E75F-461F-9D20-1820DA40CB8D}">
  <ds:schemaRefs>
    <ds:schemaRef ds:uri="6bfe34b0-8285-4faf-89ce-afee5764f9cd"/>
    <ds:schemaRef ds:uri="b3853f81-70ba-4816-b006-92c8a11a9a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8F76289-93F9-46E2-9E82-5AB2E39756F9}">
  <ds:schemaRefs>
    <ds:schemaRef ds:uri="b3853f81-70ba-4816-b006-92c8a11a9a30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6bfe34b0-8285-4faf-89ce-afee5764f9cd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1130</Words>
  <Application>Microsoft Office PowerPoint</Application>
  <PresentationFormat>Widescreen</PresentationFormat>
  <Paragraphs>180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Bradley Hand</vt:lpstr>
      <vt:lpstr>Calibri</vt:lpstr>
      <vt:lpstr>Calibri Light</vt:lpstr>
      <vt:lpstr>Sassoon Infant Rg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Loader</dc:creator>
  <cp:lastModifiedBy>Jane Loader</cp:lastModifiedBy>
  <cp:revision>77</cp:revision>
  <dcterms:created xsi:type="dcterms:W3CDTF">2022-03-15T08:00:25Z</dcterms:created>
  <dcterms:modified xsi:type="dcterms:W3CDTF">2022-10-02T14:50:09Z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0x010100F62D61554D32F54A8E2549AB33328B65</vt:lpwstr>
  </property>
</Properties>
</file>