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8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6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3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4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0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6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9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F488-0880-4BA6-8CAD-F8825B604B81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B226F-97AC-4A45-84C0-FBDE0C510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661" y="111413"/>
            <a:ext cx="7561575" cy="710623"/>
          </a:xfrm>
          <a:noFill/>
        </p:spPr>
        <p:txBody>
          <a:bodyPr>
            <a:noAutofit/>
          </a:bodyPr>
          <a:lstStyle/>
          <a:p>
            <a:r>
              <a:rPr lang="en-GB" sz="2200" b="1" dirty="0"/>
              <a:t>CLAUDE MONET - Impressionist Artist</a:t>
            </a:r>
            <a:r>
              <a:rPr lang="en-GB" sz="2200" b="1" dirty="0">
                <a:solidFill>
                  <a:srgbClr val="FF00FF"/>
                </a:solidFill>
              </a:rPr>
              <a:t/>
            </a:r>
            <a:br>
              <a:rPr lang="en-GB" sz="2200" b="1" dirty="0">
                <a:solidFill>
                  <a:srgbClr val="FF00FF"/>
                </a:solidFill>
              </a:rPr>
            </a:br>
            <a:r>
              <a:rPr lang="en-GB" sz="2200" b="1" dirty="0">
                <a:solidFill>
                  <a:srgbClr val="FF00FF"/>
                </a:solidFill>
              </a:rPr>
              <a:t>Painting unit: KS1 Knowledge Mat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9633877"/>
              </p:ext>
            </p:extLst>
          </p:nvPr>
        </p:nvGraphicFramePr>
        <p:xfrm>
          <a:off x="130602" y="206508"/>
          <a:ext cx="4001943" cy="6405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3100">
                  <a:extLst>
                    <a:ext uri="{9D8B030D-6E8A-4147-A177-3AD203B41FA5}">
                      <a16:colId xmlns:a16="http://schemas.microsoft.com/office/drawing/2014/main" val="1615185157"/>
                    </a:ext>
                  </a:extLst>
                </a:gridCol>
                <a:gridCol w="2718843">
                  <a:extLst>
                    <a:ext uri="{9D8B030D-6E8A-4147-A177-3AD203B41FA5}">
                      <a16:colId xmlns:a16="http://schemas.microsoft.com/office/drawing/2014/main" val="2120406973"/>
                    </a:ext>
                  </a:extLst>
                </a:gridCol>
              </a:tblGrid>
              <a:tr h="479715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Art</a:t>
                      </a:r>
                      <a:r>
                        <a:rPr lang="en-GB" b="1" baseline="0" dirty="0"/>
                        <a:t> Vocabulary</a:t>
                      </a:r>
                      <a:endParaRPr lang="en-GB" b="1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893662"/>
                  </a:ext>
                </a:extLst>
              </a:tr>
              <a:tr h="572430">
                <a:tc>
                  <a:txBody>
                    <a:bodyPr/>
                    <a:lstStyle/>
                    <a:p>
                      <a:r>
                        <a:rPr lang="en-GB" sz="1600" b="1" dirty="0"/>
                        <a:t>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scene from</a:t>
                      </a:r>
                      <a:r>
                        <a:rPr lang="en-GB" sz="1200" baseline="0" dirty="0"/>
                        <a:t> outdoors that includes fields, buildings, the sky, trees.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27111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r>
                        <a:rPr lang="en-GB" sz="1600" b="1" dirty="0"/>
                        <a:t>Oil Paint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Pigment</a:t>
                      </a:r>
                      <a:r>
                        <a:rPr lang="en-GB" sz="1200" baseline="0" dirty="0"/>
                        <a:t> with linseed oil.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06833"/>
                  </a:ext>
                </a:extLst>
              </a:tr>
              <a:tr h="507379">
                <a:tc>
                  <a:txBody>
                    <a:bodyPr/>
                    <a:lstStyle/>
                    <a:p>
                      <a:r>
                        <a:rPr lang="en-GB" sz="1600" b="1" dirty="0"/>
                        <a:t>Brushstroke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Artists used sweeping brushstrokes to show movement in their</a:t>
                      </a:r>
                      <a:r>
                        <a:rPr lang="en-GB" sz="1200" baseline="0" dirty="0"/>
                        <a:t> paintings.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47897"/>
                  </a:ext>
                </a:extLst>
              </a:tr>
              <a:tr h="507379">
                <a:tc>
                  <a:txBody>
                    <a:bodyPr/>
                    <a:lstStyle/>
                    <a:p>
                      <a:r>
                        <a:rPr lang="en-GB" sz="1600" b="1" dirty="0"/>
                        <a:t>Impression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An artists interpretation of a scene or object.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14305"/>
                  </a:ext>
                </a:extLst>
              </a:tr>
              <a:tr h="960950">
                <a:tc>
                  <a:txBody>
                    <a:bodyPr/>
                    <a:lstStyle/>
                    <a:p>
                      <a:r>
                        <a:rPr lang="en-GB" sz="1400" b="1" dirty="0"/>
                        <a:t>Impressionists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group of painters that</a:t>
                      </a:r>
                      <a:r>
                        <a:rPr lang="en-GB" sz="1200" baseline="0" dirty="0"/>
                        <a:t> liked to paint outside. They were bored with the dark, gloomy paintings and decided to introduce bright colours. They paint an ‘impression’ of what they see.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274787"/>
                  </a:ext>
                </a:extLst>
              </a:tr>
              <a:tr h="691977">
                <a:tc>
                  <a:txBody>
                    <a:bodyPr/>
                    <a:lstStyle/>
                    <a:p>
                      <a:r>
                        <a:rPr lang="en-GB" sz="1400" b="1" dirty="0"/>
                        <a:t>Reflection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Impressionists add light to paintings with white paint </a:t>
                      </a:r>
                      <a:r>
                        <a:rPr lang="en-GB" sz="1200" dirty="0" err="1"/>
                        <a:t>e.g</a:t>
                      </a:r>
                      <a:r>
                        <a:rPr lang="en-GB" sz="1200" dirty="0"/>
                        <a:t> </a:t>
                      </a:r>
                      <a:r>
                        <a:rPr lang="en-GB" sz="1200" baseline="0" dirty="0"/>
                        <a:t> to show reflection on the water.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672563"/>
                  </a:ext>
                </a:extLst>
              </a:tr>
              <a:tr h="490531">
                <a:tc>
                  <a:txBody>
                    <a:bodyPr/>
                    <a:lstStyle/>
                    <a:p>
                      <a:r>
                        <a:rPr lang="en-GB" sz="1400" b="1" dirty="0"/>
                        <a:t>Abstract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Use of marks, colours,</a:t>
                      </a:r>
                      <a:r>
                        <a:rPr lang="en-GB" sz="1200" baseline="0" dirty="0"/>
                        <a:t> shapes rather than realistic images.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215311"/>
                  </a:ext>
                </a:extLst>
              </a:tr>
              <a:tr h="454719">
                <a:tc>
                  <a:txBody>
                    <a:bodyPr/>
                    <a:lstStyle/>
                    <a:p>
                      <a:r>
                        <a:rPr lang="en-GB" sz="1600" b="1" dirty="0"/>
                        <a:t>Wax Resist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sketch using wax with a watercolour wash.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378432"/>
                  </a:ext>
                </a:extLst>
              </a:tr>
              <a:tr h="646819">
                <a:tc>
                  <a:txBody>
                    <a:bodyPr/>
                    <a:lstStyle/>
                    <a:p>
                      <a:r>
                        <a:rPr lang="en-GB" sz="1600" b="1" dirty="0"/>
                        <a:t>Pastels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Powdery stick of colour, easily blended with fingers or cotton wool to give a subtle effect.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14108"/>
                  </a:ext>
                </a:extLst>
              </a:tr>
              <a:tr h="704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Collage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3D layered effect with fabric, card ,papers, magazines and glue.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28363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4588378"/>
              </p:ext>
            </p:extLst>
          </p:nvPr>
        </p:nvGraphicFramePr>
        <p:xfrm>
          <a:off x="8836619" y="111413"/>
          <a:ext cx="3242100" cy="609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2100">
                  <a:extLst>
                    <a:ext uri="{9D8B030D-6E8A-4147-A177-3AD203B41FA5}">
                      <a16:colId xmlns:a16="http://schemas.microsoft.com/office/drawing/2014/main" val="1530041999"/>
                    </a:ext>
                  </a:extLst>
                </a:gridCol>
              </a:tblGrid>
              <a:tr h="442103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Sticky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</a:rPr>
                        <a:t>Claude Monet 1840-1926.French.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</a:rPr>
                        <a:t>Painted many masterpieces in his very own garden.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</a:rPr>
                        <a:t>French Impressionists painters liked to paint in</a:t>
                      </a:r>
                      <a:r>
                        <a:rPr lang="en-GB" sz="1700" b="0" baseline="0" dirty="0">
                          <a:solidFill>
                            <a:schemeClr val="bg1"/>
                          </a:solidFill>
                        </a:rPr>
                        <a:t> the open air (outside) ‘</a:t>
                      </a:r>
                      <a:r>
                        <a:rPr lang="en-GB" sz="1700" b="0" baseline="0" dirty="0" err="1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en-GB" sz="17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700" b="0" baseline="0" dirty="0" err="1">
                          <a:solidFill>
                            <a:schemeClr val="bg1"/>
                          </a:solidFill>
                        </a:rPr>
                        <a:t>plein</a:t>
                      </a:r>
                      <a:r>
                        <a:rPr lang="en-GB" sz="1700" b="0" baseline="0" dirty="0">
                          <a:solidFill>
                            <a:schemeClr val="bg1"/>
                          </a:solidFill>
                        </a:rPr>
                        <a:t> air’ as it is always changing!</a:t>
                      </a:r>
                      <a:endParaRPr lang="en-GB" sz="1700" b="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</a:rPr>
                        <a:t>They used sweeping brushstrokes</a:t>
                      </a:r>
                      <a:r>
                        <a:rPr lang="en-GB" sz="1700" b="0" baseline="0" dirty="0">
                          <a:solidFill>
                            <a:schemeClr val="bg1"/>
                          </a:solidFill>
                        </a:rPr>
                        <a:t> to capture movement and energy.</a:t>
                      </a:r>
                      <a:endParaRPr lang="en-GB" sz="1700" b="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dirty="0">
                          <a:solidFill>
                            <a:schemeClr val="bg1"/>
                          </a:solidFill>
                        </a:rPr>
                        <a:t>Liked</a:t>
                      </a:r>
                      <a:r>
                        <a:rPr lang="en-GB" sz="1700" b="0" baseline="0" dirty="0">
                          <a:solidFill>
                            <a:schemeClr val="bg1"/>
                          </a:solidFill>
                        </a:rPr>
                        <a:t> to paint with bright colours.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baseline="0" dirty="0">
                          <a:solidFill>
                            <a:schemeClr val="bg1"/>
                          </a:solidFill>
                        </a:rPr>
                        <a:t>As the light changes, tones are added to create shadows and highlights included to portray the light as the sun shines for example.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baseline="0" dirty="0">
                          <a:solidFill>
                            <a:schemeClr val="bg1"/>
                          </a:solidFill>
                        </a:rPr>
                        <a:t>Impressionists could paint the same thing at different times of day and the painting would be different each time.</a:t>
                      </a:r>
                      <a:endParaRPr lang="en-GB" sz="17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16759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516" y="4236300"/>
            <a:ext cx="4014466" cy="23757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23975" y="6242714"/>
            <a:ext cx="340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‘Waterlilies’ 1916-1919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16" y="870571"/>
            <a:ext cx="2196212" cy="26808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78926" y="3614579"/>
            <a:ext cx="1824273" cy="861774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GB" sz="1000" b="1" dirty="0"/>
              <a:t>Other impressionist Painters:</a:t>
            </a:r>
          </a:p>
          <a:p>
            <a:r>
              <a:rPr lang="en-GB" sz="1000" dirty="0" err="1">
                <a:solidFill>
                  <a:schemeClr val="bg1"/>
                </a:solidFill>
              </a:rPr>
              <a:t>Berthe</a:t>
            </a:r>
            <a:r>
              <a:rPr lang="en-GB" sz="1000" dirty="0">
                <a:solidFill>
                  <a:schemeClr val="bg1"/>
                </a:solidFill>
              </a:rPr>
              <a:t> Morisot</a:t>
            </a:r>
          </a:p>
          <a:p>
            <a:r>
              <a:rPr lang="en-GB" sz="1000" dirty="0">
                <a:solidFill>
                  <a:schemeClr val="bg1"/>
                </a:solidFill>
              </a:rPr>
              <a:t>Edgar Degas</a:t>
            </a:r>
          </a:p>
          <a:p>
            <a:r>
              <a:rPr lang="en-GB" sz="1000" dirty="0">
                <a:solidFill>
                  <a:schemeClr val="bg1"/>
                </a:solidFill>
              </a:rPr>
              <a:t>Pierre-</a:t>
            </a:r>
            <a:r>
              <a:rPr lang="en-GB" sz="1000" dirty="0" err="1">
                <a:solidFill>
                  <a:schemeClr val="bg1"/>
                </a:solidFill>
              </a:rPr>
              <a:t>Auguste</a:t>
            </a:r>
            <a:r>
              <a:rPr lang="en-GB" sz="1000" dirty="0">
                <a:solidFill>
                  <a:schemeClr val="bg1"/>
                </a:solidFill>
              </a:rPr>
              <a:t> Renoir</a:t>
            </a:r>
          </a:p>
          <a:p>
            <a:r>
              <a:rPr lang="en-GB" sz="1000" dirty="0">
                <a:solidFill>
                  <a:schemeClr val="bg1"/>
                </a:solidFill>
              </a:rPr>
              <a:t>Camille </a:t>
            </a:r>
            <a:r>
              <a:rPr lang="en-GB" sz="1000" dirty="0" err="1">
                <a:solidFill>
                  <a:schemeClr val="bg1"/>
                </a:solidFill>
              </a:rPr>
              <a:t>Pissaro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3975" y="3117355"/>
            <a:ext cx="160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Claude Monet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046" y="822036"/>
            <a:ext cx="1763336" cy="132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65528" y="2164961"/>
            <a:ext cx="1724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Monet’s garden </a:t>
            </a:r>
            <a:r>
              <a:rPr lang="en-GB" sz="1400" dirty="0" err="1"/>
              <a:t>Giverny</a:t>
            </a:r>
            <a:r>
              <a:rPr lang="en-GB" sz="1400" dirty="0"/>
              <a:t>, France.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187" y="2747735"/>
            <a:ext cx="1970050" cy="10022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08436" y="3823855"/>
            <a:ext cx="2322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‘</a:t>
            </a:r>
            <a:r>
              <a:rPr lang="en-GB" sz="1600" dirty="0" err="1"/>
              <a:t>Impression,Sunrise</a:t>
            </a:r>
            <a:r>
              <a:rPr lang="en-GB" sz="1600" dirty="0"/>
              <a:t>’ 1872</a:t>
            </a:r>
          </a:p>
        </p:txBody>
      </p:sp>
    </p:spTree>
    <p:extLst>
      <p:ext uri="{BB962C8B-B14F-4D97-AF65-F5344CB8AC3E}">
        <p14:creationId xmlns:p14="http://schemas.microsoft.com/office/powerpoint/2010/main" val="407713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‘Waterlilies’ by </a:t>
            </a:r>
            <a:r>
              <a:rPr lang="en-GB"/>
              <a:t>Claude Monet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6553" y="1884218"/>
            <a:ext cx="9083592" cy="44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1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875" y="63269"/>
            <a:ext cx="1592521" cy="1941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12" y="4582128"/>
            <a:ext cx="3509479" cy="2076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4" y="287484"/>
            <a:ext cx="3176657" cy="22340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634" y="265356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Other impressionist Painters:</a:t>
            </a:r>
          </a:p>
          <a:p>
            <a:r>
              <a:rPr lang="en-GB" b="1" dirty="0" err="1">
                <a:solidFill>
                  <a:srgbClr val="0070C0"/>
                </a:solidFill>
              </a:rPr>
              <a:t>Berthe</a:t>
            </a:r>
            <a:r>
              <a:rPr lang="en-GB" b="1" dirty="0">
                <a:solidFill>
                  <a:srgbClr val="0070C0"/>
                </a:solidFill>
              </a:rPr>
              <a:t> Morisot</a:t>
            </a:r>
          </a:p>
          <a:p>
            <a:r>
              <a:rPr lang="en-GB" b="1" dirty="0">
                <a:solidFill>
                  <a:srgbClr val="0070C0"/>
                </a:solidFill>
              </a:rPr>
              <a:t>Edgar Degas</a:t>
            </a:r>
          </a:p>
          <a:p>
            <a:r>
              <a:rPr lang="en-GB" b="1" dirty="0">
                <a:solidFill>
                  <a:srgbClr val="0070C0"/>
                </a:solidFill>
              </a:rPr>
              <a:t>Pierre-</a:t>
            </a:r>
            <a:r>
              <a:rPr lang="en-GB" b="1" dirty="0" err="1">
                <a:solidFill>
                  <a:srgbClr val="0070C0"/>
                </a:solidFill>
              </a:rPr>
              <a:t>Auguste</a:t>
            </a:r>
            <a:r>
              <a:rPr lang="en-GB" b="1" dirty="0">
                <a:solidFill>
                  <a:srgbClr val="0070C0"/>
                </a:solidFill>
              </a:rPr>
              <a:t> Renoir</a:t>
            </a:r>
          </a:p>
          <a:p>
            <a:r>
              <a:rPr lang="en-GB" b="1" dirty="0">
                <a:solidFill>
                  <a:srgbClr val="0070C0"/>
                </a:solidFill>
              </a:rPr>
              <a:t>Camille </a:t>
            </a:r>
            <a:r>
              <a:rPr lang="en-GB" b="1" dirty="0" err="1">
                <a:solidFill>
                  <a:srgbClr val="0070C0"/>
                </a:solidFill>
              </a:rPr>
              <a:t>Pissaro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13310" y="287484"/>
            <a:ext cx="40270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Sticky Knowledge</a:t>
            </a:r>
          </a:p>
          <a:p>
            <a:r>
              <a:rPr lang="en-GB" dirty="0">
                <a:latin typeface="Comic Sans MS" panose="030F0702030302020204" pitchFamily="66" charset="0"/>
              </a:rPr>
              <a:t>Claude Monet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Born-1840</a:t>
            </a:r>
          </a:p>
          <a:p>
            <a:r>
              <a:rPr lang="en-GB" dirty="0">
                <a:latin typeface="Comic Sans MS" panose="030F0702030302020204" pitchFamily="66" charset="0"/>
              </a:rPr>
              <a:t>Died- 1926.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French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Painted many masterpieces in his very own garden.</a:t>
            </a:r>
          </a:p>
          <a:p>
            <a:r>
              <a:rPr lang="en-GB" dirty="0">
                <a:latin typeface="Comic Sans MS" panose="030F0702030302020204" pitchFamily="66" charset="0"/>
              </a:rPr>
              <a:t>French Impressionists painters liked to paint outside.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They used sweeping brushstrokes to capture movement and energy.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Liked to paint with bright colours.</a:t>
            </a:r>
          </a:p>
        </p:txBody>
      </p:sp>
      <p:pic>
        <p:nvPicPr>
          <p:cNvPr id="7" name="Picture 6" descr="Flag of France, Undated | The famed &quot;French Tricolor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82" y="1405523"/>
            <a:ext cx="1101419" cy="871240"/>
          </a:xfrm>
          <a:prstGeom prst="rect">
            <a:avLst/>
          </a:prstGeom>
        </p:spPr>
      </p:pic>
      <p:pic>
        <p:nvPicPr>
          <p:cNvPr id="8" name="Picture 7" descr="Paris/7th arrondissement – Travel guide at Wikivoy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55" y="4815082"/>
            <a:ext cx="1214837" cy="2023715"/>
          </a:xfrm>
          <a:prstGeom prst="rect">
            <a:avLst/>
          </a:prstGeom>
        </p:spPr>
      </p:pic>
      <p:pic>
        <p:nvPicPr>
          <p:cNvPr id="9" name="Picture 8" descr="Free Stock Photo 12141 Randomly placed brushes and paint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54" y="4815082"/>
            <a:ext cx="2195475" cy="1460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653" y="3349389"/>
            <a:ext cx="1033820" cy="77625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64520"/>
              </p:ext>
            </p:extLst>
          </p:nvPr>
        </p:nvGraphicFramePr>
        <p:xfrm>
          <a:off x="3811367" y="177173"/>
          <a:ext cx="4001943" cy="4199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3100">
                  <a:extLst>
                    <a:ext uri="{9D8B030D-6E8A-4147-A177-3AD203B41FA5}">
                      <a16:colId xmlns:a16="http://schemas.microsoft.com/office/drawing/2014/main" val="712632440"/>
                    </a:ext>
                  </a:extLst>
                </a:gridCol>
                <a:gridCol w="2718843">
                  <a:extLst>
                    <a:ext uri="{9D8B030D-6E8A-4147-A177-3AD203B41FA5}">
                      <a16:colId xmlns:a16="http://schemas.microsoft.com/office/drawing/2014/main" val="4285869888"/>
                    </a:ext>
                  </a:extLst>
                </a:gridCol>
              </a:tblGrid>
              <a:tr h="57243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Art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758448"/>
                  </a:ext>
                </a:extLst>
              </a:tr>
              <a:tr h="572430">
                <a:tc>
                  <a:txBody>
                    <a:bodyPr/>
                    <a:lstStyle/>
                    <a:p>
                      <a:r>
                        <a:rPr lang="en-GB" sz="1600" b="1" dirty="0"/>
                        <a:t>Landscape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scene from</a:t>
                      </a:r>
                      <a:r>
                        <a:rPr lang="en-GB" sz="1200" baseline="0" dirty="0"/>
                        <a:t> outdoors that includes fields, buildings, the sky, trees.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29316"/>
                  </a:ext>
                </a:extLst>
              </a:tr>
              <a:tr h="341745">
                <a:tc>
                  <a:txBody>
                    <a:bodyPr/>
                    <a:lstStyle/>
                    <a:p>
                      <a:r>
                        <a:rPr lang="en-GB" sz="1600" b="1" dirty="0"/>
                        <a:t>Oil Paint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Pigment</a:t>
                      </a:r>
                      <a:r>
                        <a:rPr lang="en-GB" sz="1200" baseline="0" dirty="0"/>
                        <a:t> with linseed oil.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330776"/>
                  </a:ext>
                </a:extLst>
              </a:tr>
              <a:tr h="507379">
                <a:tc>
                  <a:txBody>
                    <a:bodyPr/>
                    <a:lstStyle/>
                    <a:p>
                      <a:r>
                        <a:rPr lang="en-GB" sz="1600" b="1" dirty="0"/>
                        <a:t>Brushstroke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Artists used sweeping brushstrokes to show movement in their</a:t>
                      </a:r>
                      <a:r>
                        <a:rPr lang="en-GB" sz="1200" baseline="0" dirty="0"/>
                        <a:t> paintings.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15697"/>
                  </a:ext>
                </a:extLst>
              </a:tr>
              <a:tr h="507379">
                <a:tc>
                  <a:txBody>
                    <a:bodyPr/>
                    <a:lstStyle/>
                    <a:p>
                      <a:r>
                        <a:rPr lang="en-GB" sz="1600" b="1" dirty="0"/>
                        <a:t>Impression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An artists interpretation of a scene or object.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444728"/>
                  </a:ext>
                </a:extLst>
              </a:tr>
              <a:tr h="960950">
                <a:tc>
                  <a:txBody>
                    <a:bodyPr/>
                    <a:lstStyle/>
                    <a:p>
                      <a:r>
                        <a:rPr lang="en-GB" sz="1400" b="1" dirty="0"/>
                        <a:t>Impressionists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group of painters that</a:t>
                      </a:r>
                      <a:r>
                        <a:rPr lang="en-GB" sz="1200" baseline="0" dirty="0"/>
                        <a:t> liked to paint outside. They were bored with the dark, gloomy paintings and decided to introduce bright colours. They paint an ‘impression’ of what they see.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587944"/>
                  </a:ext>
                </a:extLst>
              </a:tr>
              <a:tr h="691977">
                <a:tc>
                  <a:txBody>
                    <a:bodyPr/>
                    <a:lstStyle/>
                    <a:p>
                      <a:r>
                        <a:rPr lang="en-GB" sz="1400" b="1" dirty="0"/>
                        <a:t>Reflection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Impressionists add light to paintings with white paint </a:t>
                      </a:r>
                      <a:r>
                        <a:rPr lang="en-GB" sz="1200" dirty="0" err="1"/>
                        <a:t>e.g</a:t>
                      </a:r>
                      <a:r>
                        <a:rPr lang="en-GB" sz="1200" dirty="0"/>
                        <a:t> </a:t>
                      </a:r>
                      <a:r>
                        <a:rPr lang="en-GB" sz="1200" baseline="0" dirty="0"/>
                        <a:t> to show reflection on the water.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0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27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0" y="1422401"/>
            <a:ext cx="107788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•</a:t>
            </a:r>
            <a:r>
              <a:rPr lang="en-GB" sz="4000" dirty="0"/>
              <a:t>Who were the impressionists? </a:t>
            </a:r>
          </a:p>
          <a:p>
            <a:r>
              <a:rPr lang="en-GB" sz="4000" dirty="0"/>
              <a:t>•Where did they enjoy painting? </a:t>
            </a:r>
          </a:p>
          <a:p>
            <a:r>
              <a:rPr lang="en-GB" sz="4000" dirty="0"/>
              <a:t>•What did they like to paint? </a:t>
            </a:r>
          </a:p>
          <a:p>
            <a:r>
              <a:rPr lang="en-GB" sz="4000" dirty="0"/>
              <a:t>•What colours did they enjoy working with? </a:t>
            </a:r>
          </a:p>
          <a:p>
            <a:r>
              <a:rPr lang="en-GB" sz="4000" dirty="0"/>
              <a:t>•What were the brushstrokes they used? </a:t>
            </a:r>
          </a:p>
          <a:p>
            <a:r>
              <a:rPr lang="en-GB" sz="4000" dirty="0"/>
              <a:t>•Can you name a famous impressionist painter? </a:t>
            </a:r>
          </a:p>
          <a:p>
            <a:r>
              <a:rPr lang="en-GB" sz="4000" dirty="0"/>
              <a:t>•Can you remember a painting he created? </a:t>
            </a:r>
            <a:r>
              <a:rPr lang="en-GB" sz="2500" dirty="0"/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172931" y="307263"/>
            <a:ext cx="1476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17" y="197527"/>
            <a:ext cx="2114619" cy="1658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55" y="197527"/>
            <a:ext cx="1094209" cy="1332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495" y="194183"/>
            <a:ext cx="2121923" cy="1254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6618" y="194184"/>
            <a:ext cx="708204" cy="11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ming Violet Flower image - Free stock photo - Public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1" y="1117601"/>
            <a:ext cx="7176654" cy="4784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927" y="221673"/>
            <a:ext cx="1156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Skill: Mark making and tonal shading.</a:t>
            </a:r>
          </a:p>
          <a:p>
            <a:r>
              <a:rPr lang="en-GB" dirty="0"/>
              <a:t>Skill: Sketch close-up of still life using line, mark making and tonal shading.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9382" y="1117601"/>
            <a:ext cx="4017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Model: Look closely at fresh flowers through magnifying glasses.</a:t>
            </a:r>
          </a:p>
          <a:p>
            <a:endParaRPr lang="en-GB" dirty="0"/>
          </a:p>
          <a:p>
            <a:r>
              <a:rPr lang="en-GB" dirty="0"/>
              <a:t>What shapes can we see within the flower </a:t>
            </a:r>
            <a:r>
              <a:rPr lang="en-GB" dirty="0" err="1"/>
              <a:t>e.g</a:t>
            </a:r>
            <a:r>
              <a:rPr lang="en-GB" dirty="0"/>
              <a:t> petals, leaves? Stamen? </a:t>
            </a:r>
          </a:p>
          <a:p>
            <a:endParaRPr lang="en-GB" dirty="0"/>
          </a:p>
          <a:p>
            <a:r>
              <a:rPr lang="en-GB" dirty="0"/>
              <a:t>Intricate details.</a:t>
            </a:r>
          </a:p>
          <a:p>
            <a:endParaRPr lang="en-GB" dirty="0"/>
          </a:p>
          <a:p>
            <a:r>
              <a:rPr lang="en-GB" dirty="0"/>
              <a:t>What colours can we see? </a:t>
            </a:r>
          </a:p>
          <a:p>
            <a:endParaRPr lang="en-GB" dirty="0"/>
          </a:p>
          <a:p>
            <a:r>
              <a:rPr lang="en-GB" dirty="0"/>
              <a:t>If I only have a pencil how will I show the different colours? </a:t>
            </a:r>
          </a:p>
          <a:p>
            <a:endParaRPr lang="en-GB" dirty="0"/>
          </a:p>
          <a:p>
            <a:r>
              <a:rPr lang="en-GB" dirty="0"/>
              <a:t>Dark to light shading (pencils asleep).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1" y="6031345"/>
            <a:ext cx="11507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Depict detail through marks- dots, dashes, squiggles.</a:t>
            </a:r>
          </a:p>
          <a:p>
            <a:r>
              <a:rPr lang="en-GB" sz="1600" dirty="0"/>
              <a:t>Using a 2H use the shapes children have spotted to draw an outline of a flower, looking closely at the petal shape, centre, stalk, leaves </a:t>
            </a:r>
            <a:r>
              <a:rPr lang="en-GB" sz="1600" dirty="0" err="1"/>
              <a:t>etc</a:t>
            </a:r>
            <a:r>
              <a:rPr lang="en-GB" sz="1600" dirty="0"/>
              <a:t>-observational drawing.</a:t>
            </a:r>
          </a:p>
        </p:txBody>
      </p:sp>
    </p:spTree>
    <p:extLst>
      <p:ext uri="{BB962C8B-B14F-4D97-AF65-F5344CB8AC3E}">
        <p14:creationId xmlns:p14="http://schemas.microsoft.com/office/powerpoint/2010/main" val="35601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35" y="565631"/>
            <a:ext cx="3047230" cy="22854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0751" y="567171"/>
            <a:ext cx="3059547" cy="2294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6252" y="565632"/>
            <a:ext cx="3047234" cy="2285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0244" y="317503"/>
            <a:ext cx="3059546" cy="27939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908" y="3886873"/>
            <a:ext cx="3195011" cy="23962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1271" y="4004250"/>
            <a:ext cx="3198089" cy="23985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2655" y="27432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Glue together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75927" y="2743200"/>
            <a:ext cx="1856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Fold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05455" y="267855"/>
            <a:ext cx="214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Draw zig zags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055" y="3604489"/>
            <a:ext cx="214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Cut out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72873" y="6299200"/>
            <a:ext cx="180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Twist to shape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5927" y="363438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0" b="1" dirty="0"/>
              <a:t>COLLAGE	</a:t>
            </a:r>
          </a:p>
          <a:p>
            <a:r>
              <a:rPr lang="en-GB" sz="4000" b="1" dirty="0"/>
              <a:t> </a:t>
            </a:r>
          </a:p>
          <a:p>
            <a:r>
              <a:rPr lang="en-GB" sz="4000" b="1" dirty="0"/>
              <a:t>Skill:  Create a relief using collage materials.</a:t>
            </a:r>
          </a:p>
        </p:txBody>
      </p:sp>
    </p:spTree>
    <p:extLst>
      <p:ext uri="{BB962C8B-B14F-4D97-AF65-F5344CB8AC3E}">
        <p14:creationId xmlns:p14="http://schemas.microsoft.com/office/powerpoint/2010/main" val="123234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853f81-70ba-4816-b006-92c8a11a9a30" xsi:nil="true"/>
    <lcf76f155ced4ddcb4097134ff3c332f xmlns="6bfe34b0-8285-4faf-89ce-afee5764f9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D61554D32F54A8E2549AB33328B65" ma:contentTypeVersion="18" ma:contentTypeDescription="Create a new document." ma:contentTypeScope="" ma:versionID="d6fd96876f9f8d6418414042edd74cef">
  <xsd:schema xmlns:xsd="http://www.w3.org/2001/XMLSchema" xmlns:xs="http://www.w3.org/2001/XMLSchema" xmlns:p="http://schemas.microsoft.com/office/2006/metadata/properties" xmlns:ns2="6bfe34b0-8285-4faf-89ce-afee5764f9cd" xmlns:ns3="b3853f81-70ba-4816-b006-92c8a11a9a30" targetNamespace="http://schemas.microsoft.com/office/2006/metadata/properties" ma:root="true" ma:fieldsID="c2ece45407b7113c41f58eb88c116d87" ns2:_="" ns3:_="">
    <xsd:import namespace="6bfe34b0-8285-4faf-89ce-afee5764f9cd"/>
    <xsd:import namespace="b3853f81-70ba-4816-b006-92c8a11a9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e34b0-8285-4faf-89ce-afee5764f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3be15d-62ab-4747-9cca-abaedad99e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53f81-70ba-4816-b006-92c8a11a9a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aacd3d6-2f2d-42d9-a2c5-476c3880d4c7}" ma:internalName="TaxCatchAll" ma:showField="CatchAllData" ma:web="b3853f81-70ba-4816-b006-92c8a11a9a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69B73-1F8D-459B-B48B-1F7B0CA78599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3853f81-70ba-4816-b006-92c8a11a9a30"/>
    <ds:schemaRef ds:uri="6bfe34b0-8285-4faf-89ce-afee5764f9cd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7C0A62-75B2-4CB6-96F4-96162740FC23}"/>
</file>

<file path=customXml/itemProps3.xml><?xml version="1.0" encoding="utf-8"?>
<ds:datastoreItem xmlns:ds="http://schemas.openxmlformats.org/officeDocument/2006/customXml" ds:itemID="{61ADCB5B-B8C3-4282-839D-B517DBF85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669</Words>
  <Application>Microsoft Office PowerPoint</Application>
  <PresentationFormat>Widescreen</PresentationFormat>
  <Paragraphs>109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CLAUDE MONET - Impressionist Artist Painting unit: KS1 Knowledge Mat</vt:lpstr>
      <vt:lpstr>‘Waterlilies’ by Claude Monet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DT Juggling Bags: UKS2 Knowledge Mat</dc:title>
  <dc:creator>Rachel Sykes</dc:creator>
  <cp:lastModifiedBy>Rachel Sykes</cp:lastModifiedBy>
  <cp:revision>42</cp:revision>
  <dcterms:created xsi:type="dcterms:W3CDTF">2021-05-21T18:38:06Z</dcterms:created>
  <dcterms:modified xsi:type="dcterms:W3CDTF">2023-08-31T15:38:41Z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0x010100F62D61554D32F54A8E2549AB33328B65</vt:lpwstr>
  </property>
</Properties>
</file>