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FF00FF"/>
    <a:srgbClr val="FFCC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68DF488-0880-4BA6-8CAD-F8825B604B81}" type="datetimeFigureOut">
              <a:rPr lang="en-GB" smtClean="0"/>
              <a:t>16/11/2023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6B226F-97AC-4A45-84C0-FBDE0C51093B}" type="slidenum">
              <a:rPr lang="en-GB" smtClean="0"/>
              <a:t>‹#›</a:t>
            </a:fld>
            <a:endParaRPr lang="en-GB"/>
          </a:p>
        </p:txBody>
      </p:sp>
    </p:spTree>
    <p:extLst>
      <p:ext uri="{BB962C8B-B14F-4D97-AF65-F5344CB8AC3E}">
        <p14:creationId xmlns:p14="http://schemas.microsoft.com/office/powerpoint/2010/main" val="3617880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8DF488-0880-4BA6-8CAD-F8825B604B81}" type="datetimeFigureOut">
              <a:rPr lang="en-GB" smtClean="0"/>
              <a:t>16/11/2023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6B226F-97AC-4A45-84C0-FBDE0C51093B}" type="slidenum">
              <a:rPr lang="en-GB" smtClean="0"/>
              <a:t>‹#›</a:t>
            </a:fld>
            <a:endParaRPr lang="en-GB"/>
          </a:p>
        </p:txBody>
      </p:sp>
    </p:spTree>
    <p:extLst>
      <p:ext uri="{BB962C8B-B14F-4D97-AF65-F5344CB8AC3E}">
        <p14:creationId xmlns:p14="http://schemas.microsoft.com/office/powerpoint/2010/main" val="3530669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8DF488-0880-4BA6-8CAD-F8825B604B81}" type="datetimeFigureOut">
              <a:rPr lang="en-GB" smtClean="0"/>
              <a:t>16/11/2023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6B226F-97AC-4A45-84C0-FBDE0C51093B}" type="slidenum">
              <a:rPr lang="en-GB" smtClean="0"/>
              <a:t>‹#›</a:t>
            </a:fld>
            <a:endParaRPr lang="en-GB"/>
          </a:p>
        </p:txBody>
      </p:sp>
    </p:spTree>
    <p:extLst>
      <p:ext uri="{BB962C8B-B14F-4D97-AF65-F5344CB8AC3E}">
        <p14:creationId xmlns:p14="http://schemas.microsoft.com/office/powerpoint/2010/main" val="1323836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8DF488-0880-4BA6-8CAD-F8825B604B81}" type="datetimeFigureOut">
              <a:rPr lang="en-GB" smtClean="0"/>
              <a:t>16/11/2023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6B226F-97AC-4A45-84C0-FBDE0C51093B}" type="slidenum">
              <a:rPr lang="en-GB" smtClean="0"/>
              <a:t>‹#›</a:t>
            </a:fld>
            <a:endParaRPr lang="en-GB"/>
          </a:p>
        </p:txBody>
      </p:sp>
    </p:spTree>
    <p:extLst>
      <p:ext uri="{BB962C8B-B14F-4D97-AF65-F5344CB8AC3E}">
        <p14:creationId xmlns:p14="http://schemas.microsoft.com/office/powerpoint/2010/main" val="2455546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68DF488-0880-4BA6-8CAD-F8825B604B81}" type="datetimeFigureOut">
              <a:rPr lang="en-GB" smtClean="0"/>
              <a:t>16/11/2023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6B226F-97AC-4A45-84C0-FBDE0C51093B}" type="slidenum">
              <a:rPr lang="en-GB" smtClean="0"/>
              <a:t>‹#›</a:t>
            </a:fld>
            <a:endParaRPr lang="en-GB"/>
          </a:p>
        </p:txBody>
      </p:sp>
    </p:spTree>
    <p:extLst>
      <p:ext uri="{BB962C8B-B14F-4D97-AF65-F5344CB8AC3E}">
        <p14:creationId xmlns:p14="http://schemas.microsoft.com/office/powerpoint/2010/main" val="1172138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68DF488-0880-4BA6-8CAD-F8825B604B81}" type="datetimeFigureOut">
              <a:rPr lang="en-GB" smtClean="0"/>
              <a:t>16/11/2023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6B226F-97AC-4A45-84C0-FBDE0C51093B}" type="slidenum">
              <a:rPr lang="en-GB" smtClean="0"/>
              <a:t>‹#›</a:t>
            </a:fld>
            <a:endParaRPr lang="en-GB"/>
          </a:p>
        </p:txBody>
      </p:sp>
    </p:spTree>
    <p:extLst>
      <p:ext uri="{BB962C8B-B14F-4D97-AF65-F5344CB8AC3E}">
        <p14:creationId xmlns:p14="http://schemas.microsoft.com/office/powerpoint/2010/main" val="3320840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68DF488-0880-4BA6-8CAD-F8825B604B81}" type="datetimeFigureOut">
              <a:rPr lang="en-GB" smtClean="0"/>
              <a:t>16/11/2023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56B226F-97AC-4A45-84C0-FBDE0C51093B}" type="slidenum">
              <a:rPr lang="en-GB" smtClean="0"/>
              <a:t>‹#›</a:t>
            </a:fld>
            <a:endParaRPr lang="en-GB"/>
          </a:p>
        </p:txBody>
      </p:sp>
    </p:spTree>
    <p:extLst>
      <p:ext uri="{BB962C8B-B14F-4D97-AF65-F5344CB8AC3E}">
        <p14:creationId xmlns:p14="http://schemas.microsoft.com/office/powerpoint/2010/main" val="2745201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68DF488-0880-4BA6-8CAD-F8825B604B81}" type="datetimeFigureOut">
              <a:rPr lang="en-GB" smtClean="0"/>
              <a:t>16/11/2023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56B226F-97AC-4A45-84C0-FBDE0C51093B}" type="slidenum">
              <a:rPr lang="en-GB" smtClean="0"/>
              <a:t>‹#›</a:t>
            </a:fld>
            <a:endParaRPr lang="en-GB"/>
          </a:p>
        </p:txBody>
      </p:sp>
    </p:spTree>
    <p:extLst>
      <p:ext uri="{BB962C8B-B14F-4D97-AF65-F5344CB8AC3E}">
        <p14:creationId xmlns:p14="http://schemas.microsoft.com/office/powerpoint/2010/main" val="1996824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8DF488-0880-4BA6-8CAD-F8825B604B81}" type="datetimeFigureOut">
              <a:rPr lang="en-GB" smtClean="0"/>
              <a:t>16/11/2023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56B226F-97AC-4A45-84C0-FBDE0C51093B}" type="slidenum">
              <a:rPr lang="en-GB" smtClean="0"/>
              <a:t>‹#›</a:t>
            </a:fld>
            <a:endParaRPr lang="en-GB"/>
          </a:p>
        </p:txBody>
      </p:sp>
    </p:spTree>
    <p:extLst>
      <p:ext uri="{BB962C8B-B14F-4D97-AF65-F5344CB8AC3E}">
        <p14:creationId xmlns:p14="http://schemas.microsoft.com/office/powerpoint/2010/main" val="117766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68DF488-0880-4BA6-8CAD-F8825B604B81}" type="datetimeFigureOut">
              <a:rPr lang="en-GB" smtClean="0"/>
              <a:t>16/11/2023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6B226F-97AC-4A45-84C0-FBDE0C51093B}" type="slidenum">
              <a:rPr lang="en-GB" smtClean="0"/>
              <a:t>‹#›</a:t>
            </a:fld>
            <a:endParaRPr lang="en-GB"/>
          </a:p>
        </p:txBody>
      </p:sp>
    </p:spTree>
    <p:extLst>
      <p:ext uri="{BB962C8B-B14F-4D97-AF65-F5344CB8AC3E}">
        <p14:creationId xmlns:p14="http://schemas.microsoft.com/office/powerpoint/2010/main" val="55519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68DF488-0880-4BA6-8CAD-F8825B604B81}" type="datetimeFigureOut">
              <a:rPr lang="en-GB" smtClean="0"/>
              <a:t>16/11/2023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6B226F-97AC-4A45-84C0-FBDE0C51093B}" type="slidenum">
              <a:rPr lang="en-GB" smtClean="0"/>
              <a:t>‹#›</a:t>
            </a:fld>
            <a:endParaRPr lang="en-GB"/>
          </a:p>
        </p:txBody>
      </p:sp>
    </p:spTree>
    <p:extLst>
      <p:ext uri="{BB962C8B-B14F-4D97-AF65-F5344CB8AC3E}">
        <p14:creationId xmlns:p14="http://schemas.microsoft.com/office/powerpoint/2010/main" val="2726698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8DF488-0880-4BA6-8CAD-F8825B604B81}" type="datetimeFigureOut">
              <a:rPr lang="en-GB" smtClean="0"/>
              <a:t>16/11/2023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6B226F-97AC-4A45-84C0-FBDE0C51093B}" type="slidenum">
              <a:rPr lang="en-GB" smtClean="0"/>
              <a:t>‹#›</a:t>
            </a:fld>
            <a:endParaRPr lang="en-GB"/>
          </a:p>
        </p:txBody>
      </p:sp>
    </p:spTree>
    <p:extLst>
      <p:ext uri="{BB962C8B-B14F-4D97-AF65-F5344CB8AC3E}">
        <p14:creationId xmlns:p14="http://schemas.microsoft.com/office/powerpoint/2010/main" val="4254838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05661" y="74467"/>
            <a:ext cx="4221103" cy="710623"/>
          </a:xfrm>
          <a:noFill/>
        </p:spPr>
        <p:txBody>
          <a:bodyPr>
            <a:noAutofit/>
          </a:bodyPr>
          <a:lstStyle/>
          <a:p>
            <a:r>
              <a:rPr lang="en-GB" sz="2200" b="1" dirty="0" smtClean="0">
                <a:solidFill>
                  <a:srgbClr val="FF00FF"/>
                </a:solidFill>
              </a:rPr>
              <a:t/>
            </a:r>
            <a:br>
              <a:rPr lang="en-GB" sz="2200" b="1" dirty="0" smtClean="0">
                <a:solidFill>
                  <a:srgbClr val="FF00FF"/>
                </a:solidFill>
              </a:rPr>
            </a:br>
            <a:r>
              <a:rPr lang="en-GB" sz="2400" b="1" dirty="0"/>
              <a:t>Katsushika </a:t>
            </a:r>
            <a:r>
              <a:rPr lang="en-GB" sz="2400" b="1" dirty="0" smtClean="0"/>
              <a:t>Hokusai- Edo Period</a:t>
            </a:r>
            <a:r>
              <a:rPr lang="en-GB" sz="2200" b="1" dirty="0" smtClean="0">
                <a:solidFill>
                  <a:srgbClr val="FF00FF"/>
                </a:solidFill>
              </a:rPr>
              <a:t/>
            </a:r>
            <a:br>
              <a:rPr lang="en-GB" sz="2200" b="1" dirty="0" smtClean="0">
                <a:solidFill>
                  <a:srgbClr val="FF00FF"/>
                </a:solidFill>
              </a:rPr>
            </a:br>
            <a:r>
              <a:rPr lang="en-GB" sz="1700" b="1" dirty="0" smtClean="0">
                <a:solidFill>
                  <a:srgbClr val="FF00FF"/>
                </a:solidFill>
              </a:rPr>
              <a:t>Etching Printmaking unit: LKS2 Knowledge Mat</a:t>
            </a:r>
            <a:endParaRPr lang="en-GB" sz="1700" b="1" dirty="0">
              <a:solidFill>
                <a:srgbClr val="FF00FF"/>
              </a:solidFill>
            </a:endParaRP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1656770589"/>
              </p:ext>
            </p:extLst>
          </p:nvPr>
        </p:nvGraphicFramePr>
        <p:xfrm>
          <a:off x="157773" y="111412"/>
          <a:ext cx="4001943" cy="4745068"/>
        </p:xfrm>
        <a:graphic>
          <a:graphicData uri="http://schemas.openxmlformats.org/drawingml/2006/table">
            <a:tbl>
              <a:tblPr firstRow="1" bandRow="1">
                <a:tableStyleId>{5940675A-B579-460E-94D1-54222C63F5DA}</a:tableStyleId>
              </a:tblPr>
              <a:tblGrid>
                <a:gridCol w="1283100">
                  <a:extLst>
                    <a:ext uri="{9D8B030D-6E8A-4147-A177-3AD203B41FA5}">
                      <a16:colId xmlns:a16="http://schemas.microsoft.com/office/drawing/2014/main" val="1615185157"/>
                    </a:ext>
                  </a:extLst>
                </a:gridCol>
                <a:gridCol w="2718843">
                  <a:extLst>
                    <a:ext uri="{9D8B030D-6E8A-4147-A177-3AD203B41FA5}">
                      <a16:colId xmlns:a16="http://schemas.microsoft.com/office/drawing/2014/main" val="2120406973"/>
                    </a:ext>
                  </a:extLst>
                </a:gridCol>
              </a:tblGrid>
              <a:tr h="636958">
                <a:tc gridSpan="2">
                  <a:txBody>
                    <a:bodyPr/>
                    <a:lstStyle/>
                    <a:p>
                      <a:pPr algn="ctr"/>
                      <a:r>
                        <a:rPr lang="en-GB" b="1" dirty="0" smtClean="0"/>
                        <a:t>Art</a:t>
                      </a:r>
                      <a:r>
                        <a:rPr lang="en-GB" b="1" baseline="0" dirty="0" smtClean="0"/>
                        <a:t> Vocabulary</a:t>
                      </a:r>
                      <a:endParaRPr lang="en-GB" b="1" dirty="0"/>
                    </a:p>
                  </a:txBody>
                  <a:tcPr>
                    <a:solidFill>
                      <a:srgbClr val="FF99FF"/>
                    </a:solidFill>
                  </a:tcPr>
                </a:tc>
                <a:tc hMerge="1">
                  <a:txBody>
                    <a:bodyPr/>
                    <a:lstStyle/>
                    <a:p>
                      <a:endParaRPr lang="en-GB" dirty="0"/>
                    </a:p>
                  </a:txBody>
                  <a:tcPr/>
                </a:tc>
                <a:extLst>
                  <a:ext uri="{0D108BD9-81ED-4DB2-BD59-A6C34878D82A}">
                    <a16:rowId xmlns:a16="http://schemas.microsoft.com/office/drawing/2014/main" val="3091893662"/>
                  </a:ext>
                </a:extLst>
              </a:tr>
              <a:tr h="572430">
                <a:tc>
                  <a:txBody>
                    <a:bodyPr/>
                    <a:lstStyle/>
                    <a:p>
                      <a:r>
                        <a:rPr lang="en-GB" sz="1300" b="1" dirty="0" smtClean="0"/>
                        <a:t>Etching</a:t>
                      </a:r>
                      <a:endParaRPr lang="en-GB" sz="1300" b="1" dirty="0"/>
                    </a:p>
                  </a:txBody>
                  <a:tcPr/>
                </a:tc>
                <a:tc>
                  <a:txBody>
                    <a:bodyPr/>
                    <a:lstStyle/>
                    <a:p>
                      <a:r>
                        <a:rPr lang="en-GB" sz="1300" dirty="0" smtClean="0"/>
                        <a:t>Etching is traditionally the process of using strong acid to cut into the unprotected parts of a metal surface to create a design in the metal.</a:t>
                      </a:r>
                      <a:endParaRPr lang="en-GB" sz="1300" dirty="0"/>
                    </a:p>
                  </a:txBody>
                  <a:tcPr/>
                </a:tc>
                <a:extLst>
                  <a:ext uri="{0D108BD9-81ED-4DB2-BD59-A6C34878D82A}">
                    <a16:rowId xmlns:a16="http://schemas.microsoft.com/office/drawing/2014/main" val="2824527111"/>
                  </a:ext>
                </a:extLst>
              </a:tr>
              <a:tr h="572430">
                <a:tc>
                  <a:txBody>
                    <a:bodyPr/>
                    <a:lstStyle/>
                    <a:p>
                      <a:r>
                        <a:rPr lang="en-GB" sz="1300" b="1" dirty="0" smtClean="0"/>
                        <a:t>Engraving</a:t>
                      </a:r>
                      <a:endParaRPr lang="en-GB" sz="1300" b="1" dirty="0"/>
                    </a:p>
                  </a:txBody>
                  <a:tcPr/>
                </a:tc>
                <a:tc>
                  <a:txBody>
                    <a:bodyPr/>
                    <a:lstStyle/>
                    <a:p>
                      <a:r>
                        <a:rPr lang="en-GB" sz="1300" b="0" i="0" dirty="0" smtClean="0">
                          <a:solidFill>
                            <a:srgbClr val="202124"/>
                          </a:solidFill>
                          <a:effectLst/>
                          <a:latin typeface="arial" panose="020B0604020202020204" pitchFamily="34" charset="0"/>
                        </a:rPr>
                        <a:t>A</a:t>
                      </a:r>
                      <a:r>
                        <a:rPr lang="en-GB" sz="1300" b="0" i="0" baseline="0" dirty="0" smtClean="0">
                          <a:solidFill>
                            <a:srgbClr val="202124"/>
                          </a:solidFill>
                          <a:effectLst/>
                          <a:latin typeface="arial" panose="020B0604020202020204" pitchFamily="34" charset="0"/>
                        </a:rPr>
                        <a:t> </a:t>
                      </a:r>
                      <a:r>
                        <a:rPr lang="en-GB" sz="1300" b="0" i="0" dirty="0" smtClean="0">
                          <a:solidFill>
                            <a:srgbClr val="202124"/>
                          </a:solidFill>
                          <a:effectLst/>
                          <a:latin typeface="arial" panose="020B0604020202020204" pitchFamily="34" charset="0"/>
                        </a:rPr>
                        <a:t>print made from an engraved plate, block, or other surface.</a:t>
                      </a:r>
                      <a:endParaRPr lang="en-GB" sz="1300" dirty="0"/>
                    </a:p>
                  </a:txBody>
                  <a:tcPr/>
                </a:tc>
                <a:extLst>
                  <a:ext uri="{0D108BD9-81ED-4DB2-BD59-A6C34878D82A}">
                    <a16:rowId xmlns:a16="http://schemas.microsoft.com/office/drawing/2014/main" val="3369105814"/>
                  </a:ext>
                </a:extLst>
              </a:tr>
              <a:tr h="341745">
                <a:tc>
                  <a:txBody>
                    <a:bodyPr/>
                    <a:lstStyle/>
                    <a:p>
                      <a:r>
                        <a:rPr lang="en-GB" sz="1300" b="1" dirty="0" smtClean="0"/>
                        <a:t>Ink Roller</a:t>
                      </a:r>
                      <a:endParaRPr lang="en-GB" sz="1300" b="1" dirty="0"/>
                    </a:p>
                  </a:txBody>
                  <a:tcPr/>
                </a:tc>
                <a:tc>
                  <a:txBody>
                    <a:bodyPr/>
                    <a:lstStyle/>
                    <a:p>
                      <a:r>
                        <a:rPr lang="en-GB" sz="1300" dirty="0" smtClean="0"/>
                        <a:t>Ink rollers, also referred to as printing rollers, are rubber rollers that either contain ink within the roller itself or are engraved with the pattern desired to be printed</a:t>
                      </a:r>
                      <a:endParaRPr lang="en-GB" sz="1300" dirty="0"/>
                    </a:p>
                  </a:txBody>
                  <a:tcPr/>
                </a:tc>
                <a:extLst>
                  <a:ext uri="{0D108BD9-81ED-4DB2-BD59-A6C34878D82A}">
                    <a16:rowId xmlns:a16="http://schemas.microsoft.com/office/drawing/2014/main" val="2457406833"/>
                  </a:ext>
                </a:extLst>
              </a:tr>
              <a:tr h="341745">
                <a:tc>
                  <a:txBody>
                    <a:bodyPr/>
                    <a:lstStyle/>
                    <a:p>
                      <a:r>
                        <a:rPr lang="en-GB" sz="1300" b="1" dirty="0" smtClean="0"/>
                        <a:t>Printmaking Ink</a:t>
                      </a:r>
                    </a:p>
                  </a:txBody>
                  <a:tcPr/>
                </a:tc>
                <a:tc>
                  <a:txBody>
                    <a:bodyPr/>
                    <a:lstStyle/>
                    <a:p>
                      <a:r>
                        <a:rPr lang="en-GB" sz="1300" dirty="0" smtClean="0"/>
                        <a:t>Printmaking inks are made specifically for block printing, etching, screen printing, lithography, and monotype techniques.</a:t>
                      </a:r>
                      <a:endParaRPr lang="en-GB" sz="1300" dirty="0"/>
                    </a:p>
                  </a:txBody>
                  <a:tcPr/>
                </a:tc>
                <a:extLst>
                  <a:ext uri="{0D108BD9-81ED-4DB2-BD59-A6C34878D82A}">
                    <a16:rowId xmlns:a16="http://schemas.microsoft.com/office/drawing/2014/main" val="492300758"/>
                  </a:ext>
                </a:extLst>
              </a:tr>
              <a:tr h="507379">
                <a:tc>
                  <a:txBody>
                    <a:bodyPr/>
                    <a:lstStyle/>
                    <a:p>
                      <a:r>
                        <a:rPr lang="en-GB" sz="1300" b="1" dirty="0" smtClean="0"/>
                        <a:t>Foam</a:t>
                      </a:r>
                      <a:r>
                        <a:rPr lang="en-GB" sz="1300" b="1" baseline="0" dirty="0" smtClean="0"/>
                        <a:t> Block Printing</a:t>
                      </a:r>
                      <a:endParaRPr lang="en-GB" sz="1300" b="1" dirty="0" smtClean="0"/>
                    </a:p>
                  </a:txBody>
                  <a:tcPr/>
                </a:tc>
                <a:tc>
                  <a:txBody>
                    <a:bodyPr/>
                    <a:lstStyle/>
                    <a:p>
                      <a:r>
                        <a:rPr lang="en-GB" sz="1300" dirty="0" smtClean="0"/>
                        <a:t>Foam is scraped into/or cut into </a:t>
                      </a:r>
                      <a:r>
                        <a:rPr lang="en-GB" sz="1300" smtClean="0"/>
                        <a:t>pieces  </a:t>
                      </a:r>
                      <a:r>
                        <a:rPr lang="en-GB" sz="1300" dirty="0" smtClean="0"/>
                        <a:t>to create detail and glued onto card base then inked up.</a:t>
                      </a:r>
                      <a:endParaRPr lang="en-GB" sz="1300" dirty="0"/>
                    </a:p>
                  </a:txBody>
                  <a:tcPr/>
                </a:tc>
                <a:extLst>
                  <a:ext uri="{0D108BD9-81ED-4DB2-BD59-A6C34878D82A}">
                    <a16:rowId xmlns:a16="http://schemas.microsoft.com/office/drawing/2014/main" val="2299847897"/>
                  </a:ext>
                </a:extLst>
              </a:tr>
            </a:tbl>
          </a:graphicData>
        </a:graphic>
      </p:graphicFrame>
      <p:graphicFrame>
        <p:nvGraphicFramePr>
          <p:cNvPr id="8" name="Content Placeholder 7"/>
          <p:cNvGraphicFramePr>
            <a:graphicFrameLocks noGrp="1"/>
          </p:cNvGraphicFramePr>
          <p:nvPr>
            <p:ph sz="half" idx="2"/>
            <p:extLst>
              <p:ext uri="{D42A27DB-BD31-4B8C-83A1-F6EECF244321}">
                <p14:modId xmlns:p14="http://schemas.microsoft.com/office/powerpoint/2010/main" val="1923509044"/>
              </p:ext>
            </p:extLst>
          </p:nvPr>
        </p:nvGraphicFramePr>
        <p:xfrm>
          <a:off x="8766029" y="135908"/>
          <a:ext cx="3242100" cy="4815840"/>
        </p:xfrm>
        <a:graphic>
          <a:graphicData uri="http://schemas.openxmlformats.org/drawingml/2006/table">
            <a:tbl>
              <a:tblPr firstRow="1" bandRow="1">
                <a:tableStyleId>{F5AB1C69-6EDB-4FF4-983F-18BD219EF322}</a:tableStyleId>
              </a:tblPr>
              <a:tblGrid>
                <a:gridCol w="3242100">
                  <a:extLst>
                    <a:ext uri="{9D8B030D-6E8A-4147-A177-3AD203B41FA5}">
                      <a16:colId xmlns:a16="http://schemas.microsoft.com/office/drawing/2014/main" val="1530041999"/>
                    </a:ext>
                  </a:extLst>
                </a:gridCol>
              </a:tblGrid>
              <a:tr h="4421030">
                <a:tc>
                  <a:txBody>
                    <a:bodyPr/>
                    <a:lstStyle/>
                    <a:p>
                      <a:r>
                        <a:rPr lang="en-GB" sz="2200" dirty="0" smtClean="0">
                          <a:solidFill>
                            <a:schemeClr val="bg1"/>
                          </a:solidFill>
                        </a:rPr>
                        <a:t>Sticky knowledge</a:t>
                      </a:r>
                    </a:p>
                    <a:p>
                      <a:r>
                        <a:rPr lang="en-GB" sz="1400" b="0" i="0" kern="1200" dirty="0" smtClean="0">
                          <a:solidFill>
                            <a:schemeClr val="lt1"/>
                          </a:solidFill>
                          <a:effectLst/>
                          <a:latin typeface="+mn-lt"/>
                          <a:ea typeface="+mn-ea"/>
                          <a:cs typeface="+mn-cs"/>
                        </a:rPr>
                        <a:t>In traditional etching, a metal plate is covered with a waxy ground which is resistant to acid. The engraver draws a design onto the surface of the waxy plate which is then dipped in acid. The acid bites into the surface of plate which is then able to hold ink ready for printing. Great Master artists such as Rembrandt and William Blake used this process for their work.</a:t>
                      </a:r>
                    </a:p>
                    <a:p>
                      <a:r>
                        <a:rPr lang="en-GB" sz="1400" b="0" i="0" kern="1200" dirty="0" smtClean="0">
                          <a:solidFill>
                            <a:schemeClr val="lt1"/>
                          </a:solidFill>
                          <a:effectLst/>
                          <a:latin typeface="+mn-lt"/>
                          <a:ea typeface="+mn-ea"/>
                          <a:cs typeface="+mn-cs"/>
                        </a:rPr>
                        <a:t>Clearly this process is too hazardous for school children to learn and use in the modern classroom, but the fundamental principles can be adopted by etching into soft aluminium instead of using metal, wax and acid.</a:t>
                      </a:r>
                    </a:p>
                    <a:p>
                      <a:r>
                        <a:rPr lang="en-GB" sz="1400" b="1" i="0" kern="1200" dirty="0" smtClean="0">
                          <a:solidFill>
                            <a:schemeClr val="tx1"/>
                          </a:solidFill>
                          <a:effectLst/>
                          <a:latin typeface="+mn-lt"/>
                          <a:ea typeface="+mn-ea"/>
                          <a:cs typeface="+mn-cs"/>
                        </a:rPr>
                        <a:t>The Edo period or Tokugawa period is the period between 1603 and 1867 in the history of Japan.</a:t>
                      </a:r>
                    </a:p>
                    <a:p>
                      <a:endParaRPr lang="en-GB" sz="2200" dirty="0" smtClean="0">
                        <a:solidFill>
                          <a:schemeClr val="bg1"/>
                        </a:solidFill>
                      </a:endParaRPr>
                    </a:p>
                  </a:txBody>
                  <a:tcPr/>
                </a:tc>
                <a:extLst>
                  <a:ext uri="{0D108BD9-81ED-4DB2-BD59-A6C34878D82A}">
                    <a16:rowId xmlns:a16="http://schemas.microsoft.com/office/drawing/2014/main" val="1644167590"/>
                  </a:ext>
                </a:extLst>
              </a:tr>
            </a:tbl>
          </a:graphicData>
        </a:graphic>
      </p:graphicFrame>
      <p:sp>
        <p:nvSpPr>
          <p:cNvPr id="3" name="Rectangle 2"/>
          <p:cNvSpPr/>
          <p:nvPr/>
        </p:nvSpPr>
        <p:spPr>
          <a:xfrm>
            <a:off x="4405661" y="898261"/>
            <a:ext cx="2105975" cy="2893100"/>
          </a:xfrm>
          <a:prstGeom prst="rect">
            <a:avLst/>
          </a:prstGeom>
          <a:solidFill>
            <a:srgbClr val="FFFF00"/>
          </a:solidFill>
        </p:spPr>
        <p:txBody>
          <a:bodyPr wrap="square">
            <a:spAutoFit/>
          </a:bodyPr>
          <a:lstStyle/>
          <a:p>
            <a:r>
              <a:rPr lang="en-GB" sz="1400" dirty="0" smtClean="0">
                <a:solidFill>
                  <a:srgbClr val="4D5156"/>
                </a:solidFill>
                <a:latin typeface="arial" panose="020B0604020202020204" pitchFamily="34" charset="0"/>
              </a:rPr>
              <a:t>known </a:t>
            </a:r>
            <a:r>
              <a:rPr lang="en-GB" sz="1400" dirty="0">
                <a:solidFill>
                  <a:srgbClr val="4D5156"/>
                </a:solidFill>
                <a:latin typeface="arial" panose="020B0604020202020204" pitchFamily="34" charset="0"/>
              </a:rPr>
              <a:t>simply as Hokusai, was a Japanese artist, ukiyo-e painter and printmaker of the Edo period. Hokusai is best known for the woodblock print series Thirty-Six Views of Mount Fuji which includes the internationally iconic print The Great Wave off </a:t>
            </a:r>
            <a:r>
              <a:rPr lang="en-GB" sz="1400" dirty="0">
                <a:latin typeface="arial" panose="020B0604020202020204" pitchFamily="34" charset="0"/>
              </a:rPr>
              <a:t>Kanagawa</a:t>
            </a:r>
            <a:r>
              <a:rPr lang="en-GB" sz="1400" dirty="0" smtClean="0">
                <a:latin typeface="arial" panose="020B0604020202020204" pitchFamily="34" charset="0"/>
              </a:rPr>
              <a:t>.</a:t>
            </a:r>
            <a:endParaRPr lang="it-IT" sz="1400" dirty="0"/>
          </a:p>
        </p:txBody>
      </p:sp>
      <p:sp>
        <p:nvSpPr>
          <p:cNvPr id="20" name="TextBox 19"/>
          <p:cNvSpPr txBox="1"/>
          <p:nvPr/>
        </p:nvSpPr>
        <p:spPr>
          <a:xfrm>
            <a:off x="6489936" y="4522588"/>
            <a:ext cx="1450109" cy="369332"/>
          </a:xfrm>
          <a:prstGeom prst="rect">
            <a:avLst/>
          </a:prstGeom>
          <a:noFill/>
        </p:spPr>
        <p:txBody>
          <a:bodyPr wrap="square" rtlCol="0">
            <a:spAutoFit/>
          </a:bodyPr>
          <a:lstStyle/>
          <a:p>
            <a:r>
              <a:rPr lang="en-GB" dirty="0" smtClean="0">
                <a:solidFill>
                  <a:schemeClr val="bg1"/>
                </a:solidFill>
              </a:rPr>
              <a:t>Clay portrait</a:t>
            </a:r>
            <a:endParaRPr lang="en-GB" dirty="0">
              <a:solidFill>
                <a:schemeClr val="bg1"/>
              </a:solidFill>
            </a:endParaRPr>
          </a:p>
        </p:txBody>
      </p:sp>
      <p:sp>
        <p:nvSpPr>
          <p:cNvPr id="27" name="TextBox 26"/>
          <p:cNvSpPr txBox="1"/>
          <p:nvPr/>
        </p:nvSpPr>
        <p:spPr>
          <a:xfrm>
            <a:off x="7115502" y="3442988"/>
            <a:ext cx="824543" cy="369332"/>
          </a:xfrm>
          <a:prstGeom prst="rect">
            <a:avLst/>
          </a:prstGeom>
          <a:noFill/>
        </p:spPr>
        <p:txBody>
          <a:bodyPr wrap="square" rtlCol="0">
            <a:spAutoFit/>
          </a:bodyPr>
          <a:lstStyle/>
          <a:p>
            <a:r>
              <a:rPr lang="en-GB" dirty="0" smtClean="0">
                <a:solidFill>
                  <a:schemeClr val="bg1"/>
                </a:solidFill>
              </a:rPr>
              <a:t>Score</a:t>
            </a:r>
            <a:endParaRPr lang="en-GB" dirty="0">
              <a:solidFill>
                <a:schemeClr val="bg1"/>
              </a:solidFill>
            </a:endParaRPr>
          </a:p>
        </p:txBody>
      </p:sp>
      <p:pic>
        <p:nvPicPr>
          <p:cNvPr id="5" name="Picture 4"/>
          <p:cNvPicPr>
            <a:picLocks noChangeAspect="1"/>
          </p:cNvPicPr>
          <p:nvPr/>
        </p:nvPicPr>
        <p:blipFill>
          <a:blip r:embed="rId2"/>
          <a:stretch>
            <a:fillRect/>
          </a:stretch>
        </p:blipFill>
        <p:spPr>
          <a:xfrm>
            <a:off x="8700655" y="4857750"/>
            <a:ext cx="3307474" cy="1903383"/>
          </a:xfrm>
          <a:prstGeom prst="rect">
            <a:avLst/>
          </a:prstGeom>
        </p:spPr>
      </p:pic>
      <p:pic>
        <p:nvPicPr>
          <p:cNvPr id="11" name="Picture 10"/>
          <p:cNvPicPr>
            <a:picLocks noChangeAspect="1"/>
          </p:cNvPicPr>
          <p:nvPr/>
        </p:nvPicPr>
        <p:blipFill>
          <a:blip r:embed="rId3"/>
          <a:stretch>
            <a:fillRect/>
          </a:stretch>
        </p:blipFill>
        <p:spPr>
          <a:xfrm>
            <a:off x="4268248" y="4868657"/>
            <a:ext cx="3090946" cy="1881567"/>
          </a:xfrm>
          <a:prstGeom prst="rect">
            <a:avLst/>
          </a:prstGeom>
        </p:spPr>
      </p:pic>
      <p:pic>
        <p:nvPicPr>
          <p:cNvPr id="12" name="Picture 11"/>
          <p:cNvPicPr>
            <a:picLocks noChangeAspect="1"/>
          </p:cNvPicPr>
          <p:nvPr/>
        </p:nvPicPr>
        <p:blipFill>
          <a:blip r:embed="rId4"/>
          <a:stretch>
            <a:fillRect/>
          </a:stretch>
        </p:blipFill>
        <p:spPr>
          <a:xfrm>
            <a:off x="6689686" y="2882364"/>
            <a:ext cx="1956005" cy="1640223"/>
          </a:xfrm>
          <a:prstGeom prst="rect">
            <a:avLst/>
          </a:prstGeom>
        </p:spPr>
      </p:pic>
      <p:pic>
        <p:nvPicPr>
          <p:cNvPr id="14" name="Picture 13"/>
          <p:cNvPicPr>
            <a:picLocks noChangeAspect="1"/>
          </p:cNvPicPr>
          <p:nvPr/>
        </p:nvPicPr>
        <p:blipFill>
          <a:blip r:embed="rId5"/>
          <a:stretch>
            <a:fillRect/>
          </a:stretch>
        </p:blipFill>
        <p:spPr>
          <a:xfrm>
            <a:off x="6650901" y="978825"/>
            <a:ext cx="2015769" cy="1721800"/>
          </a:xfrm>
          <a:prstGeom prst="rect">
            <a:avLst/>
          </a:prstGeom>
        </p:spPr>
      </p:pic>
      <p:sp>
        <p:nvSpPr>
          <p:cNvPr id="15" name="Right Arrow 14"/>
          <p:cNvSpPr/>
          <p:nvPr/>
        </p:nvSpPr>
        <p:spPr>
          <a:xfrm rot="640371">
            <a:off x="6299535" y="3472567"/>
            <a:ext cx="666440" cy="245767"/>
          </a:xfrm>
          <a:prstGeom prst="righ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415636" y="4965811"/>
            <a:ext cx="1597891" cy="369332"/>
          </a:xfrm>
          <a:prstGeom prst="rect">
            <a:avLst/>
          </a:prstGeom>
          <a:solidFill>
            <a:schemeClr val="bg1"/>
          </a:solidFill>
        </p:spPr>
        <p:txBody>
          <a:bodyPr wrap="square" rtlCol="0">
            <a:spAutoFit/>
          </a:bodyPr>
          <a:lstStyle/>
          <a:p>
            <a:endParaRPr lang="en-GB" dirty="0"/>
          </a:p>
        </p:txBody>
      </p:sp>
      <p:sp>
        <p:nvSpPr>
          <p:cNvPr id="17" name="TextBox 16"/>
          <p:cNvSpPr txBox="1"/>
          <p:nvPr/>
        </p:nvSpPr>
        <p:spPr>
          <a:xfrm>
            <a:off x="4405661" y="6124433"/>
            <a:ext cx="1408060" cy="400110"/>
          </a:xfrm>
          <a:prstGeom prst="rect">
            <a:avLst/>
          </a:prstGeom>
          <a:solidFill>
            <a:schemeClr val="bg1"/>
          </a:solidFill>
        </p:spPr>
        <p:txBody>
          <a:bodyPr wrap="square" rtlCol="0">
            <a:spAutoFit/>
          </a:bodyPr>
          <a:lstStyle/>
          <a:p>
            <a:r>
              <a:rPr lang="en-GB" sz="1000" dirty="0" smtClean="0"/>
              <a:t>Roll up </a:t>
            </a:r>
            <a:r>
              <a:rPr lang="en-GB" sz="1000" dirty="0" err="1" smtClean="0"/>
              <a:t>collograph</a:t>
            </a:r>
            <a:r>
              <a:rPr lang="en-GB" sz="1000" dirty="0" smtClean="0"/>
              <a:t> block</a:t>
            </a:r>
            <a:r>
              <a:rPr lang="en-GB" sz="1000" dirty="0"/>
              <a:t>.</a:t>
            </a:r>
            <a:endParaRPr lang="en-GB" sz="1000" dirty="0"/>
          </a:p>
        </p:txBody>
      </p:sp>
      <p:sp>
        <p:nvSpPr>
          <p:cNvPr id="18" name="TextBox 17"/>
          <p:cNvSpPr txBox="1"/>
          <p:nvPr/>
        </p:nvSpPr>
        <p:spPr>
          <a:xfrm>
            <a:off x="8766030" y="4857750"/>
            <a:ext cx="1227716" cy="369332"/>
          </a:xfrm>
          <a:prstGeom prst="rect">
            <a:avLst/>
          </a:prstGeom>
          <a:solidFill>
            <a:schemeClr val="bg1"/>
          </a:solidFill>
        </p:spPr>
        <p:txBody>
          <a:bodyPr wrap="square" rtlCol="0">
            <a:spAutoFit/>
          </a:bodyPr>
          <a:lstStyle/>
          <a:p>
            <a:r>
              <a:rPr lang="en-GB" dirty="0" smtClean="0"/>
              <a:t>Final print</a:t>
            </a:r>
            <a:endParaRPr lang="en-GB" dirty="0"/>
          </a:p>
        </p:txBody>
      </p:sp>
      <p:sp>
        <p:nvSpPr>
          <p:cNvPr id="21" name="TextBox 20"/>
          <p:cNvSpPr txBox="1"/>
          <p:nvPr/>
        </p:nvSpPr>
        <p:spPr>
          <a:xfrm>
            <a:off x="7424568" y="5260258"/>
            <a:ext cx="1341461" cy="1015663"/>
          </a:xfrm>
          <a:prstGeom prst="rect">
            <a:avLst/>
          </a:prstGeom>
          <a:noFill/>
        </p:spPr>
        <p:txBody>
          <a:bodyPr wrap="square" rtlCol="0">
            <a:spAutoFit/>
          </a:bodyPr>
          <a:lstStyle/>
          <a:p>
            <a:r>
              <a:rPr lang="en-GB" sz="1200" dirty="0" smtClean="0"/>
              <a:t>Lay paper onto of inked late. Rub on clean side of paper and carefully peel off.</a:t>
            </a:r>
            <a:endParaRPr lang="en-GB" sz="1200" dirty="0"/>
          </a:p>
        </p:txBody>
      </p:sp>
      <p:sp>
        <p:nvSpPr>
          <p:cNvPr id="28" name="TextBox 27"/>
          <p:cNvSpPr txBox="1"/>
          <p:nvPr/>
        </p:nvSpPr>
        <p:spPr>
          <a:xfrm>
            <a:off x="350262" y="4975114"/>
            <a:ext cx="947709" cy="938719"/>
          </a:xfrm>
          <a:prstGeom prst="rect">
            <a:avLst/>
          </a:prstGeom>
          <a:noFill/>
        </p:spPr>
        <p:txBody>
          <a:bodyPr wrap="square" rtlCol="0">
            <a:spAutoFit/>
          </a:bodyPr>
          <a:lstStyle/>
          <a:p>
            <a:r>
              <a:rPr lang="en-GB" sz="1100" dirty="0" smtClean="0"/>
              <a:t>Use a ballpoint pen or blunt pencil to draw design.</a:t>
            </a:r>
            <a:endParaRPr lang="en-GB" sz="1100" dirty="0"/>
          </a:p>
        </p:txBody>
      </p:sp>
      <p:pic>
        <p:nvPicPr>
          <p:cNvPr id="2" name="Picture 1"/>
          <p:cNvPicPr>
            <a:picLocks noChangeAspect="1"/>
          </p:cNvPicPr>
          <p:nvPr/>
        </p:nvPicPr>
        <p:blipFill>
          <a:blip r:embed="rId6"/>
          <a:stretch>
            <a:fillRect/>
          </a:stretch>
        </p:blipFill>
        <p:spPr>
          <a:xfrm>
            <a:off x="1533566" y="4975263"/>
            <a:ext cx="1540774" cy="1668354"/>
          </a:xfrm>
          <a:prstGeom prst="rect">
            <a:avLst/>
          </a:prstGeom>
        </p:spPr>
      </p:pic>
      <p:pic>
        <p:nvPicPr>
          <p:cNvPr id="6" name="Picture 5"/>
          <p:cNvPicPr>
            <a:picLocks noChangeAspect="1"/>
          </p:cNvPicPr>
          <p:nvPr/>
        </p:nvPicPr>
        <p:blipFill>
          <a:blip r:embed="rId7"/>
          <a:stretch>
            <a:fillRect/>
          </a:stretch>
        </p:blipFill>
        <p:spPr>
          <a:xfrm>
            <a:off x="3207434" y="4992142"/>
            <a:ext cx="952281" cy="1748585"/>
          </a:xfrm>
          <a:prstGeom prst="rect">
            <a:avLst/>
          </a:prstGeom>
        </p:spPr>
      </p:pic>
    </p:spTree>
    <p:extLst>
      <p:ext uri="{BB962C8B-B14F-4D97-AF65-F5344CB8AC3E}">
        <p14:creationId xmlns:p14="http://schemas.microsoft.com/office/powerpoint/2010/main" val="40771334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2D61554D32F54A8E2549AB33328B65" ma:contentTypeVersion="18" ma:contentTypeDescription="Create a new document." ma:contentTypeScope="" ma:versionID="d6fd96876f9f8d6418414042edd74cef">
  <xsd:schema xmlns:xsd="http://www.w3.org/2001/XMLSchema" xmlns:xs="http://www.w3.org/2001/XMLSchema" xmlns:p="http://schemas.microsoft.com/office/2006/metadata/properties" xmlns:ns2="6bfe34b0-8285-4faf-89ce-afee5764f9cd" xmlns:ns3="b3853f81-70ba-4816-b006-92c8a11a9a30" targetNamespace="http://schemas.microsoft.com/office/2006/metadata/properties" ma:root="true" ma:fieldsID="c2ece45407b7113c41f58eb88c116d87" ns2:_="" ns3:_="">
    <xsd:import namespace="6bfe34b0-8285-4faf-89ce-afee5764f9cd"/>
    <xsd:import namespace="b3853f81-70ba-4816-b006-92c8a11a9a3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fe34b0-8285-4faf-89ce-afee5764f9c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a3be15d-62ab-4747-9cca-abaedad99e2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853f81-70ba-4816-b006-92c8a11a9a3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6aacd3d6-2f2d-42d9-a2c5-476c3880d4c7}" ma:internalName="TaxCatchAll" ma:showField="CatchAllData" ma:web="b3853f81-70ba-4816-b006-92c8a11a9a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3853f81-70ba-4816-b006-92c8a11a9a30" xsi:nil="true"/>
    <lcf76f155ced4ddcb4097134ff3c332f xmlns="6bfe34b0-8285-4faf-89ce-afee5764f9c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84CA3BB-560E-4E79-A550-FB4ED99BC9D9}"/>
</file>

<file path=customXml/itemProps2.xml><?xml version="1.0" encoding="utf-8"?>
<ds:datastoreItem xmlns:ds="http://schemas.openxmlformats.org/officeDocument/2006/customXml" ds:itemID="{A1ED3A33-71EB-49C2-9A5F-A5692FB70065}"/>
</file>

<file path=customXml/itemProps3.xml><?xml version="1.0" encoding="utf-8"?>
<ds:datastoreItem xmlns:ds="http://schemas.openxmlformats.org/officeDocument/2006/customXml" ds:itemID="{F0C1B362-B301-4197-BB9F-91031F9C3CB8}"/>
</file>

<file path=docProps/app.xml><?xml version="1.0" encoding="utf-8"?>
<Properties xmlns="http://schemas.openxmlformats.org/officeDocument/2006/extended-properties" xmlns:vt="http://schemas.openxmlformats.org/officeDocument/2006/docPropsVTypes">
  <TotalTime>895</TotalTime>
  <Words>352</Words>
  <Application>Microsoft Office PowerPoint</Application>
  <PresentationFormat>Widescreen</PresentationFormat>
  <Paragraphs>23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vt:lpstr>
      <vt:lpstr>Calibri</vt:lpstr>
      <vt:lpstr>Calibri Light</vt:lpstr>
      <vt:lpstr>Office Theme</vt:lpstr>
      <vt:lpstr> Katsushika Hokusai- Edo Period Etching Printmaking unit: LKS2 Knowledge Mat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DT Juggling Bags: UKS2 Knowledge Mat</dc:title>
  <dc:creator>Rachel Sykes</dc:creator>
  <cp:lastModifiedBy>Rachel Sykes</cp:lastModifiedBy>
  <cp:revision>58</cp:revision>
  <dcterms:created xsi:type="dcterms:W3CDTF">2021-05-21T18:38:06Z</dcterms:created>
  <dcterms:modified xsi:type="dcterms:W3CDTF">2023-11-16T19:09:08Z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0x010100F62D61554D32F54A8E2549AB33328B65</vt:lpwstr>
  </property>
</Properties>
</file>