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CA69474-811C-47F6-9C5D-219F59BC62C0}"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346088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A69474-811C-47F6-9C5D-219F59BC62C0}"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345483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A69474-811C-47F6-9C5D-219F59BC62C0}"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77528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A69474-811C-47F6-9C5D-219F59BC62C0}"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03662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A69474-811C-47F6-9C5D-219F59BC62C0}" type="datetimeFigureOut">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350072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CA69474-811C-47F6-9C5D-219F59BC62C0}"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68871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CA69474-811C-47F6-9C5D-219F59BC62C0}" type="datetimeFigureOut">
              <a:rPr lang="en-GB" smtClean="0"/>
              <a:t>20/11/2023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94938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A69474-811C-47F6-9C5D-219F59BC62C0}" type="datetimeFigureOut">
              <a:rPr lang="en-GB" smtClean="0"/>
              <a:t>20/11/2023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03400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69474-811C-47F6-9C5D-219F59BC62C0}" type="datetimeFigureOut">
              <a:rPr lang="en-GB" smtClean="0"/>
              <a:t>20/11/2023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117948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A69474-811C-47F6-9C5D-219F59BC62C0}"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374776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A69474-811C-47F6-9C5D-219F59BC62C0}" type="datetimeFigureOut">
              <a:rPr lang="en-GB" smtClean="0"/>
              <a:t>20/11/2023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EF1D6-31C6-4B8D-9911-B186B6BC8ED9}" type="slidenum">
              <a:rPr lang="en-GB" smtClean="0"/>
              <a:t>‹#›</a:t>
            </a:fld>
            <a:endParaRPr lang="en-GB"/>
          </a:p>
        </p:txBody>
      </p:sp>
    </p:spTree>
    <p:extLst>
      <p:ext uri="{BB962C8B-B14F-4D97-AF65-F5344CB8AC3E}">
        <p14:creationId xmlns:p14="http://schemas.microsoft.com/office/powerpoint/2010/main" val="2824644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69474-811C-47F6-9C5D-219F59BC62C0}" type="datetimeFigureOut">
              <a:rPr lang="en-GB" smtClean="0"/>
              <a:t>20/11/2023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EF1D6-31C6-4B8D-9911-B186B6BC8ED9}" type="slidenum">
              <a:rPr lang="en-GB" smtClean="0"/>
              <a:t>‹#›</a:t>
            </a:fld>
            <a:endParaRPr lang="en-GB"/>
          </a:p>
        </p:txBody>
      </p:sp>
    </p:spTree>
    <p:extLst>
      <p:ext uri="{BB962C8B-B14F-4D97-AF65-F5344CB8AC3E}">
        <p14:creationId xmlns:p14="http://schemas.microsoft.com/office/powerpoint/2010/main" val="249804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3">
            <a:extLst>
              <a:ext uri="{FF2B5EF4-FFF2-40B4-BE49-F238E27FC236}">
                <a16:creationId xmlns:a16="http://schemas.microsoft.com/office/drawing/2014/main" id="{352D423E-B656-2642-9462-F35A54532798}"/>
              </a:ext>
            </a:extLst>
          </p:cNvPr>
          <p:cNvGraphicFramePr>
            <a:graphicFrameLocks noGrp="1"/>
          </p:cNvGraphicFramePr>
          <p:nvPr>
            <p:extLst>
              <p:ext uri="{D42A27DB-BD31-4B8C-83A1-F6EECF244321}">
                <p14:modId xmlns:p14="http://schemas.microsoft.com/office/powerpoint/2010/main" val="2333220244"/>
              </p:ext>
            </p:extLst>
          </p:nvPr>
        </p:nvGraphicFramePr>
        <p:xfrm>
          <a:off x="240145" y="80046"/>
          <a:ext cx="11739419" cy="6975294"/>
        </p:xfrm>
        <a:graphic>
          <a:graphicData uri="http://schemas.openxmlformats.org/drawingml/2006/table">
            <a:tbl>
              <a:tblPr firstRow="1" bandRow="1">
                <a:tableStyleId>{5C22544A-7EE6-4342-B048-85BDC9FD1C3A}</a:tableStyleId>
              </a:tblPr>
              <a:tblGrid>
                <a:gridCol w="2511513">
                  <a:extLst>
                    <a:ext uri="{9D8B030D-6E8A-4147-A177-3AD203B41FA5}">
                      <a16:colId xmlns:a16="http://schemas.microsoft.com/office/drawing/2014/main" val="434681203"/>
                    </a:ext>
                  </a:extLst>
                </a:gridCol>
                <a:gridCol w="2853991">
                  <a:extLst>
                    <a:ext uri="{9D8B030D-6E8A-4147-A177-3AD203B41FA5}">
                      <a16:colId xmlns:a16="http://schemas.microsoft.com/office/drawing/2014/main" val="4013673727"/>
                    </a:ext>
                  </a:extLst>
                </a:gridCol>
                <a:gridCol w="4899352">
                  <a:extLst>
                    <a:ext uri="{9D8B030D-6E8A-4147-A177-3AD203B41FA5}">
                      <a16:colId xmlns:a16="http://schemas.microsoft.com/office/drawing/2014/main" val="2998610489"/>
                    </a:ext>
                  </a:extLst>
                </a:gridCol>
                <a:gridCol w="1474563">
                  <a:extLst>
                    <a:ext uri="{9D8B030D-6E8A-4147-A177-3AD203B41FA5}">
                      <a16:colId xmlns:a16="http://schemas.microsoft.com/office/drawing/2014/main" val="415034991"/>
                    </a:ext>
                  </a:extLst>
                </a:gridCol>
              </a:tblGrid>
              <a:tr h="496025">
                <a:tc gridSpan="4">
                  <a:txBody>
                    <a:bodyPr/>
                    <a:lstStyle/>
                    <a:p>
                      <a:pPr algn="ctr"/>
                      <a:r>
                        <a:rPr lang="en-GB" sz="1600" u="sng" dirty="0">
                          <a:solidFill>
                            <a:schemeClr val="tx1"/>
                          </a:solidFill>
                          <a:latin typeface="Bradley Hand" pitchFamily="2" charset="77"/>
                        </a:rPr>
                        <a:t>Our Learning Journey: </a:t>
                      </a:r>
                      <a:r>
                        <a:rPr lang="en-GB" sz="1600" u="sng" dirty="0" err="1" smtClean="0">
                          <a:solidFill>
                            <a:schemeClr val="tx1"/>
                          </a:solidFill>
                          <a:latin typeface="Bradley Hand" pitchFamily="2" charset="77"/>
                        </a:rPr>
                        <a:t>Monoprinting</a:t>
                      </a:r>
                      <a:endParaRPr lang="en-GB" sz="1600" u="sng" dirty="0">
                        <a:solidFill>
                          <a:schemeClr val="tx1"/>
                        </a:solidFill>
                        <a:latin typeface="Bradley Hand" pitchFamily="2" charset="77"/>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hMerge="1">
                  <a:txBody>
                    <a:bodyPr/>
                    <a:lstStyle/>
                    <a:p>
                      <a:endParaRPr lang="en-GB"/>
                    </a:p>
                  </a:txBody>
                  <a:tcPr/>
                </a:tc>
                <a:tc hMerge="1">
                  <a:txBody>
                    <a:bodyPr/>
                    <a:lstStyle/>
                    <a:p>
                      <a:endParaRPr lang="en-GB"/>
                    </a:p>
                  </a:txBody>
                  <a:tcPr/>
                </a:tc>
                <a:tc hMerge="1">
                  <a:txBody>
                    <a:bodyPr/>
                    <a:lstStyle/>
                    <a:p>
                      <a:endParaRPr lang="en-GB" sz="1200" dirty="0">
                        <a:solidFill>
                          <a:schemeClr val="tx1"/>
                        </a:solidFill>
                        <a:latin typeface="Bradley Hand"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6928328"/>
                  </a:ext>
                </a:extLst>
              </a:tr>
              <a:tr h="385730">
                <a:tc>
                  <a:txBody>
                    <a:bodyPr/>
                    <a:lstStyle/>
                    <a:p>
                      <a:r>
                        <a:rPr lang="en-GB" sz="1200" b="1" dirty="0">
                          <a:solidFill>
                            <a:schemeClr val="tx1"/>
                          </a:solidFill>
                          <a:latin typeface="Bradley Hand" pitchFamily="2" charset="77"/>
                        </a:rPr>
                        <a:t>Our enquiry 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r>
                        <a:rPr lang="en-US" sz="1200" b="1" dirty="0">
                          <a:solidFill>
                            <a:schemeClr val="tx1"/>
                          </a:solidFill>
                          <a:latin typeface="Bradley Hand" pitchFamily="2" charset="77"/>
                        </a:rPr>
                        <a:t>Conceptual Knowledge</a:t>
                      </a:r>
                      <a:endParaRPr lang="en-GB" sz="1200" b="1" dirty="0">
                        <a:solidFill>
                          <a:schemeClr val="tx1"/>
                        </a:solidFill>
                        <a:latin typeface="Bradley Hand"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r>
                        <a:rPr lang="en-US" sz="1200" b="1" baseline="0" dirty="0" smtClean="0">
                          <a:solidFill>
                            <a:schemeClr val="tx1"/>
                          </a:solidFill>
                          <a:latin typeface="Bradley Hand" pitchFamily="2" charset="77"/>
                        </a:rPr>
                        <a:t>Designers knowledge &amp; Vocabulary</a:t>
                      </a:r>
                      <a:endParaRPr lang="en-GB" sz="1200" b="1" dirty="0">
                        <a:solidFill>
                          <a:schemeClr val="tx1"/>
                        </a:solidFill>
                        <a:latin typeface="Bradley Hand"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r>
                        <a:rPr lang="en-GB" sz="1200" b="1" dirty="0">
                          <a:solidFill>
                            <a:schemeClr val="tx1"/>
                          </a:solidFill>
                          <a:latin typeface="Bradley Hand" pitchFamily="2" charset="77"/>
                        </a:rPr>
                        <a:t>Reflection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835904126"/>
                  </a:ext>
                </a:extLst>
              </a:tr>
              <a:tr h="1610950">
                <a:tc>
                  <a:txBody>
                    <a:bodyPr/>
                    <a:lstStyle/>
                    <a:p>
                      <a:pPr>
                        <a:spcAft>
                          <a:spcPts val="0"/>
                        </a:spcAft>
                      </a:pPr>
                      <a:r>
                        <a:rPr lang="en-GB" sz="1400" b="1" baseline="0" dirty="0" smtClean="0">
                          <a:effectLst/>
                          <a:latin typeface="+mn-lt"/>
                          <a:ea typeface="Calibri" panose="020F0502020204030204" pitchFamily="34" charset="0"/>
                          <a:cs typeface="Times New Roman" panose="02020603050405020304" pitchFamily="18" charset="0"/>
                        </a:rPr>
                        <a:t>Can I find out about Katsushika </a:t>
                      </a:r>
                      <a:r>
                        <a:rPr lang="en-GB" sz="1400" b="1" baseline="0" dirty="0" err="1" smtClean="0">
                          <a:effectLst/>
                          <a:latin typeface="+mn-lt"/>
                          <a:ea typeface="Calibri" panose="020F0502020204030204" pitchFamily="34" charset="0"/>
                          <a:cs typeface="Times New Roman" panose="02020603050405020304" pitchFamily="18" charset="0"/>
                        </a:rPr>
                        <a:t>Hokusia</a:t>
                      </a:r>
                      <a:r>
                        <a:rPr lang="en-GB" sz="1400" b="1" baseline="0" dirty="0" smtClean="0">
                          <a:effectLst/>
                          <a:latin typeface="+mn-lt"/>
                          <a:ea typeface="Calibri" panose="020F0502020204030204" pitchFamily="34" charset="0"/>
                          <a:cs typeface="Times New Roman" panose="02020603050405020304" pitchFamily="18" charset="0"/>
                        </a:rPr>
                        <a:t> print artist from the Edo period?</a:t>
                      </a:r>
                      <a:endParaRPr lang="en-GB" sz="14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pPr>
                        <a:spcAft>
                          <a:spcPts val="0"/>
                        </a:spcAft>
                      </a:pPr>
                      <a:r>
                        <a:rPr lang="en-GB" sz="1100" dirty="0" smtClean="0">
                          <a:effectLst/>
                          <a:latin typeface="+mn-lt"/>
                          <a:ea typeface="Calibri" panose="020F0502020204030204" pitchFamily="34" charset="0"/>
                          <a:cs typeface="Times New Roman" panose="02020603050405020304" pitchFamily="18" charset="0"/>
                        </a:rPr>
                        <a:t>Can I take the time to reflect upon what they like and dislike about their work in order to improve it?</a:t>
                      </a:r>
                    </a:p>
                    <a:p>
                      <a:pPr>
                        <a:spcAft>
                          <a:spcPts val="0"/>
                        </a:spcAft>
                      </a:pPr>
                      <a:r>
                        <a:rPr lang="en-GB" sz="1100" dirty="0" smtClean="0">
                          <a:effectLst/>
                          <a:latin typeface="+mn-lt"/>
                          <a:ea typeface="Calibri" panose="020F0502020204030204" pitchFamily="34" charset="0"/>
                          <a:cs typeface="Times New Roman" panose="02020603050405020304" pitchFamily="18" charset="0"/>
                        </a:rPr>
                        <a:t>Can</a:t>
                      </a:r>
                      <a:r>
                        <a:rPr lang="en-GB" sz="1100" baseline="0" dirty="0" smtClean="0">
                          <a:effectLst/>
                          <a:latin typeface="+mn-lt"/>
                          <a:ea typeface="Calibri" panose="020F0502020204030204" pitchFamily="34" charset="0"/>
                          <a:cs typeface="Times New Roman" panose="02020603050405020304" pitchFamily="18" charset="0"/>
                        </a:rPr>
                        <a:t> I </a:t>
                      </a:r>
                      <a:r>
                        <a:rPr lang="en-GB" sz="1100" dirty="0" smtClean="0">
                          <a:effectLst/>
                          <a:latin typeface="+mn-lt"/>
                          <a:ea typeface="Calibri" panose="020F0502020204030204" pitchFamily="34" charset="0"/>
                          <a:cs typeface="Times New Roman" panose="02020603050405020304" pitchFamily="18" charset="0"/>
                        </a:rPr>
                        <a:t>regularly reflect upon their own work, and use comparisons with the work of others? (pupils and artists)</a:t>
                      </a:r>
                    </a:p>
                    <a:p>
                      <a:pPr>
                        <a:spcAft>
                          <a:spcPts val="0"/>
                        </a:spcAft>
                      </a:pPr>
                      <a:r>
                        <a:rPr lang="en-GB" sz="1100" dirty="0" smtClean="0">
                          <a:effectLst/>
                          <a:latin typeface="+mn-lt"/>
                          <a:ea typeface="Calibri" panose="020F0502020204030204" pitchFamily="34" charset="0"/>
                          <a:cs typeface="Times New Roman" panose="02020603050405020304" pitchFamily="18" charset="0"/>
                        </a:rPr>
                        <a:t>Can</a:t>
                      </a:r>
                      <a:r>
                        <a:rPr lang="en-GB" sz="1100" baseline="0" dirty="0" smtClean="0">
                          <a:effectLst/>
                          <a:latin typeface="+mn-lt"/>
                          <a:ea typeface="Calibri" panose="020F0502020204030204" pitchFamily="34" charset="0"/>
                          <a:cs typeface="Times New Roman" panose="02020603050405020304" pitchFamily="18" charset="0"/>
                        </a:rPr>
                        <a:t> I </a:t>
                      </a:r>
                      <a:r>
                        <a:rPr lang="en-GB" sz="1100" dirty="0" smtClean="0">
                          <a:effectLst/>
                          <a:latin typeface="+mn-lt"/>
                          <a:ea typeface="Calibri" panose="020F0502020204030204" pitchFamily="34" charset="0"/>
                          <a:cs typeface="Times New Roman" panose="02020603050405020304" pitchFamily="18" charset="0"/>
                        </a:rPr>
                        <a:t>identify how to improve</a:t>
                      </a:r>
                    </a:p>
                    <a:p>
                      <a:pPr>
                        <a:spcAft>
                          <a:spcPts val="0"/>
                        </a:spcAft>
                      </a:pPr>
                      <a:r>
                        <a:rPr lang="en-GB" sz="1100" dirty="0" smtClean="0">
                          <a:effectLst/>
                          <a:latin typeface="+mn-lt"/>
                          <a:ea typeface="Calibri" panose="020F0502020204030204" pitchFamily="34" charset="0"/>
                          <a:cs typeface="Times New Roman" panose="02020603050405020304" pitchFamily="18" charset="0"/>
                        </a:rPr>
                        <a:t>evaluate work using 0-5 scale on your Learning Journey?</a:t>
                      </a:r>
                    </a:p>
                    <a:p>
                      <a:pPr>
                        <a:spcAft>
                          <a:spcPts val="0"/>
                        </a:spcAft>
                      </a:pPr>
                      <a:endParaRPr lang="en-GB" sz="1100" dirty="0" smtClean="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baseline="0" dirty="0" smtClean="0">
                          <a:effectLst/>
                          <a:latin typeface="+mn-lt"/>
                          <a:ea typeface="Calibri" panose="020F0502020204030204" pitchFamily="34" charset="0"/>
                          <a:cs typeface="Times New Roman" panose="02020603050405020304" pitchFamily="18" charset="0"/>
                        </a:rPr>
                        <a:t>Katsushika Hokusai born in October 1760, was a Japanese painter and printmaker. He is most famous for his series of prints called “Thirty-Six Views of Mount Fuji”. His most famous piece among these is The Great Wave Off Kanagawa. Hokusai's seemingly timeless images are almost 200 years old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0888617"/>
                  </a:ext>
                </a:extLst>
              </a:tr>
              <a:tr h="745980">
                <a:tc>
                  <a:txBody>
                    <a:bodyPr/>
                    <a:lstStyle/>
                    <a:p>
                      <a:pPr marL="0" marR="0" lvl="0" indent="0" algn="l" defTabSz="914400" rtl="0" eaLnBrk="1" fontAlgn="base" latinLnBrk="0" hangingPunct="1">
                        <a:lnSpc>
                          <a:spcPct val="107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Can I draw linear works depicting the style of </a:t>
                      </a:r>
                      <a:r>
                        <a:rPr kumimoji="0" lang="en-GB" sz="1400" b="1" i="0" u="none" strike="noStrike" kern="1200" cap="none" spc="0" normalizeH="0" baseline="0" noProof="0" dirty="0" err="1"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Hokusia</a:t>
                      </a:r>
                      <a:r>
                        <a:rPr kumimoji="0" lang="en-GB"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Japanese Manga?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r>
                        <a:rPr lang="en-GB" sz="1100" dirty="0" smtClean="0">
                          <a:solidFill>
                            <a:schemeClr val="tx1"/>
                          </a:solidFill>
                          <a:latin typeface="+mn-lt"/>
                        </a:rPr>
                        <a:t>Can I use sketchbooks to draw linear works depicting the style of </a:t>
                      </a:r>
                      <a:r>
                        <a:rPr lang="en-GB" sz="1100" dirty="0" err="1" smtClean="0">
                          <a:solidFill>
                            <a:schemeClr val="tx1"/>
                          </a:solidFill>
                          <a:latin typeface="+mn-lt"/>
                        </a:rPr>
                        <a:t>Hokusia</a:t>
                      </a:r>
                      <a:r>
                        <a:rPr lang="en-GB" sz="1100" dirty="0" smtClean="0">
                          <a:solidFill>
                            <a:schemeClr val="tx1"/>
                          </a:solidFill>
                          <a:latin typeface="+mn-lt"/>
                        </a:rPr>
                        <a:t> to improve understanding of how the artist worked, inform ideas and plan for an outcome.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Manga is a style of comic books and graphic novels that was developed and popularized in Japan. Like all comics, manga depend on pictures with accompanying text bubbles. In fact, the word manga means “whimsical pictures” in Japanese. In the early 20th century authors created manga mainly for children.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4371027"/>
                  </a:ext>
                </a:extLst>
              </a:tr>
              <a:tr h="745980">
                <a:tc>
                  <a:txBody>
                    <a:bodyPr/>
                    <a:lstStyle/>
                    <a:p>
                      <a:pPr fontAlgn="base">
                        <a:lnSpc>
                          <a:spcPct val="107000"/>
                        </a:lnSpc>
                        <a:spcAft>
                          <a:spcPts val="0"/>
                        </a:spcAft>
                      </a:pP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Can I use different brushes/pencils/pen/paint for different purposes?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a:txBody>
                    <a:bodyPr/>
                    <a:lstStyle/>
                    <a:p>
                      <a:r>
                        <a:rPr lang="en-GB" sz="1100" dirty="0" smtClean="0">
                          <a:solidFill>
                            <a:schemeClr val="tx1"/>
                          </a:solidFill>
                          <a:latin typeface="+mn-lt"/>
                        </a:rPr>
                        <a:t>Can I select and use relevant resources to develop their ideas (based on Hokusai)</a:t>
                      </a:r>
                    </a:p>
                    <a:p>
                      <a:endParaRPr lang="en-GB" sz="11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latin typeface="+mn-lt"/>
                        </a:rPr>
                        <a:t>0-10 brushes for fine detail and background painting. 2B-6B shading</a:t>
                      </a:r>
                      <a:r>
                        <a:rPr lang="en-GB" sz="1200" baseline="0" dirty="0" smtClean="0">
                          <a:solidFill>
                            <a:schemeClr val="tx1"/>
                          </a:solidFill>
                          <a:latin typeface="+mn-lt"/>
                        </a:rPr>
                        <a:t> pencils to add tone. Erasers to add highlights. Paint/Ink to create </a:t>
                      </a:r>
                      <a:r>
                        <a:rPr lang="en-GB" sz="1200" baseline="0" dirty="0" err="1" smtClean="0">
                          <a:solidFill>
                            <a:schemeClr val="tx1"/>
                          </a:solidFill>
                          <a:latin typeface="+mn-lt"/>
                        </a:rPr>
                        <a:t>monprints</a:t>
                      </a:r>
                      <a:r>
                        <a:rPr lang="en-GB" sz="1200" baseline="0" dirty="0" smtClean="0">
                          <a:solidFill>
                            <a:schemeClr val="tx1"/>
                          </a:solidFill>
                          <a:latin typeface="+mn-lt"/>
                        </a:rPr>
                        <a:t>-blending colours.</a:t>
                      </a:r>
                      <a:endParaRPr lang="en-GB" sz="12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9982144"/>
                  </a:ext>
                </a:extLst>
              </a:tr>
              <a:tr h="965350">
                <a:tc>
                  <a:txBody>
                    <a:bodyPr/>
                    <a:lstStyle/>
                    <a:p>
                      <a:pPr fontAlgn="base">
                        <a:lnSpc>
                          <a:spcPct val="107000"/>
                        </a:lnSpc>
                        <a:spcAft>
                          <a:spcPts val="0"/>
                        </a:spcAft>
                      </a:pP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Can I understand the key skills of </a:t>
                      </a:r>
                      <a:r>
                        <a:rPr lang="en-GB" sz="1400" b="1" dirty="0" err="1" smtClean="0">
                          <a:effectLst/>
                          <a:latin typeface="Calibri" panose="020F0502020204030204" pitchFamily="34" charset="0"/>
                          <a:ea typeface="Calibri" panose="020F0502020204030204" pitchFamily="34" charset="0"/>
                          <a:cs typeface="Times New Roman" panose="02020603050405020304" pitchFamily="18" charset="0"/>
                        </a:rPr>
                        <a:t>Monoprinting</a:t>
                      </a: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a:t>
                      </a:r>
                    </a:p>
                    <a:p>
                      <a:pPr fontAlgn="base">
                        <a:lnSpc>
                          <a:spcPct val="107000"/>
                        </a:lnSpc>
                        <a:spcAft>
                          <a:spcPts val="0"/>
                        </a:spcAft>
                      </a:pP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Can I use a </a:t>
                      </a:r>
                      <a:r>
                        <a:rPr lang="en-GB" sz="1400" b="1" dirty="0" err="1" smtClean="0">
                          <a:effectLst/>
                          <a:latin typeface="Calibri" panose="020F0502020204030204" pitchFamily="34" charset="0"/>
                          <a:ea typeface="Calibri" panose="020F0502020204030204" pitchFamily="34" charset="0"/>
                          <a:cs typeface="Times New Roman" panose="02020603050405020304" pitchFamily="18" charset="0"/>
                        </a:rPr>
                        <a:t>Hokusia</a:t>
                      </a: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 OR Manga style to create a </a:t>
                      </a:r>
                      <a:r>
                        <a:rPr lang="en-GB" sz="1400" b="1" dirty="0" err="1" smtClean="0">
                          <a:effectLst/>
                          <a:latin typeface="Calibri" panose="020F0502020204030204" pitchFamily="34" charset="0"/>
                          <a:ea typeface="Calibri" panose="020F0502020204030204" pitchFamily="34" charset="0"/>
                          <a:cs typeface="Times New Roman" panose="02020603050405020304" pitchFamily="18" charset="0"/>
                        </a:rPr>
                        <a:t>monoprint</a:t>
                      </a: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rowSpan="2">
                  <a:txBody>
                    <a:bodyPr/>
                    <a:lstStyle/>
                    <a:p>
                      <a:r>
                        <a:rPr lang="en-GB" sz="1300" dirty="0" smtClean="0">
                          <a:solidFill>
                            <a:schemeClr val="tx1"/>
                          </a:solidFill>
                          <a:latin typeface="+mn-lt"/>
                        </a:rPr>
                        <a:t>Can I explain how to use some of the tools and techniques chosen to work with?</a:t>
                      </a:r>
                    </a:p>
                    <a:p>
                      <a:r>
                        <a:rPr lang="en-GB" sz="1300" dirty="0" smtClean="0">
                          <a:solidFill>
                            <a:schemeClr val="tx1"/>
                          </a:solidFill>
                          <a:latin typeface="+mn-lt"/>
                        </a:rPr>
                        <a:t>Can I use tools, material and techniques effectively and safely? </a:t>
                      </a:r>
                    </a:p>
                    <a:p>
                      <a:endParaRPr lang="en-GB" sz="13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chemeClr val="tx1"/>
                          </a:solidFill>
                          <a:latin typeface="+mn-lt"/>
                        </a:rPr>
                        <a:t>The </a:t>
                      </a:r>
                      <a:r>
                        <a:rPr lang="en-GB" sz="1200" dirty="0" err="1" smtClean="0">
                          <a:solidFill>
                            <a:schemeClr val="tx1"/>
                          </a:solidFill>
                          <a:latin typeface="+mn-lt"/>
                        </a:rPr>
                        <a:t>monoprint</a:t>
                      </a:r>
                      <a:r>
                        <a:rPr lang="en-GB" sz="1200" dirty="0" smtClean="0">
                          <a:solidFill>
                            <a:schemeClr val="tx1"/>
                          </a:solidFill>
                          <a:latin typeface="+mn-lt"/>
                        </a:rPr>
                        <a:t> is a form of printmaking where the image can only be made once, unlike most printmaking which allows for multiple originals</a:t>
                      </a:r>
                      <a:endParaRPr lang="en-GB" sz="12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6912863"/>
                  </a:ext>
                </a:extLst>
              </a:tr>
              <a:tr h="955648">
                <a:tc>
                  <a:txBody>
                    <a:bodyPr/>
                    <a:lstStyle/>
                    <a:p>
                      <a:pPr fontAlgn="base">
                        <a:lnSpc>
                          <a:spcPct val="107000"/>
                        </a:lnSpc>
                        <a:spcAft>
                          <a:spcPts val="0"/>
                        </a:spcAft>
                      </a:pP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Can I use running stitch to add quilted effect</a:t>
                      </a:r>
                      <a:r>
                        <a:rPr lang="en-GB" sz="1400" b="1" baseline="0" dirty="0" smtClean="0">
                          <a:effectLst/>
                          <a:latin typeface="Calibri" panose="020F0502020204030204" pitchFamily="34" charset="0"/>
                          <a:ea typeface="Calibri" panose="020F0502020204030204" pitchFamily="34" charset="0"/>
                          <a:cs typeface="Times New Roman" panose="02020603050405020304" pitchFamily="18" charset="0"/>
                        </a:rPr>
                        <a:t> and </a:t>
                      </a: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use blanket stitch to edge coaster neatly?</a:t>
                      </a:r>
                    </a:p>
                    <a:p>
                      <a:pPr fontAlgn="base">
                        <a:lnSpc>
                          <a:spcPct val="107000"/>
                        </a:lnSpc>
                        <a:spcAft>
                          <a:spcPts val="0"/>
                        </a:spcAft>
                      </a:pPr>
                      <a:endParaRPr lang="en-GB" sz="14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vMerge="1">
                  <a:txBody>
                    <a:bodyPr/>
                    <a:lstStyle/>
                    <a:p>
                      <a:endParaRPr lang="en-GB" sz="13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1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6700547"/>
                  </a:ext>
                </a:extLst>
              </a:tr>
              <a:tr h="747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End of Unit Assessment:</a:t>
                      </a:r>
                      <a:endParaRPr lang="en-GB" sz="14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tc gridSpan="2">
                  <a:txBody>
                    <a:bodyPr/>
                    <a:lstStyle/>
                    <a:p>
                      <a:r>
                        <a:rPr lang="en-GB" sz="1400" dirty="0" smtClean="0">
                          <a:solidFill>
                            <a:schemeClr val="tx1"/>
                          </a:solidFill>
                          <a:latin typeface="+mn-lt"/>
                        </a:rPr>
                        <a:t>Children put on an exhibition for the </a:t>
                      </a:r>
                      <a:r>
                        <a:rPr lang="en-GB" sz="1400" smtClean="0">
                          <a:solidFill>
                            <a:schemeClr val="tx1"/>
                          </a:solidFill>
                          <a:latin typeface="+mn-lt"/>
                        </a:rPr>
                        <a:t>local library and </a:t>
                      </a:r>
                      <a:r>
                        <a:rPr lang="en-GB" sz="1400" dirty="0" smtClean="0">
                          <a:solidFill>
                            <a:schemeClr val="tx1"/>
                          </a:solidFill>
                          <a:latin typeface="+mn-lt"/>
                        </a:rPr>
                        <a:t>leave feedback forms. Revisit and read what members of the public think of our Art display.</a:t>
                      </a:r>
                    </a:p>
                    <a:p>
                      <a:endParaRPr lang="en-GB" sz="14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spcAft>
                          <a:spcPts val="0"/>
                        </a:spcAft>
                      </a:pPr>
                      <a:endParaRPr lang="en-GB" sz="11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chemeClr val="tx1"/>
                        </a:solidFill>
                        <a:latin typeface="Bradley Hand" pitchFamily="2"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667047"/>
                  </a:ext>
                </a:extLst>
              </a:tr>
            </a:tbl>
          </a:graphicData>
        </a:graphic>
      </p:graphicFrame>
      <p:pic>
        <p:nvPicPr>
          <p:cNvPr id="2" name="Picture 1"/>
          <p:cNvPicPr>
            <a:picLocks noChangeAspect="1"/>
          </p:cNvPicPr>
          <p:nvPr/>
        </p:nvPicPr>
        <p:blipFill>
          <a:blip r:embed="rId2"/>
          <a:stretch>
            <a:fillRect/>
          </a:stretch>
        </p:blipFill>
        <p:spPr>
          <a:xfrm>
            <a:off x="5825217" y="5423181"/>
            <a:ext cx="778783" cy="754254"/>
          </a:xfrm>
          <a:prstGeom prst="rect">
            <a:avLst/>
          </a:prstGeom>
        </p:spPr>
      </p:pic>
      <p:pic>
        <p:nvPicPr>
          <p:cNvPr id="3" name="Picture 2"/>
          <p:cNvPicPr>
            <a:picLocks noChangeAspect="1"/>
          </p:cNvPicPr>
          <p:nvPr/>
        </p:nvPicPr>
        <p:blipFill>
          <a:blip r:embed="rId3"/>
          <a:stretch>
            <a:fillRect/>
          </a:stretch>
        </p:blipFill>
        <p:spPr>
          <a:xfrm>
            <a:off x="6843731" y="5423181"/>
            <a:ext cx="1081069" cy="754254"/>
          </a:xfrm>
          <a:prstGeom prst="rect">
            <a:avLst/>
          </a:prstGeom>
        </p:spPr>
      </p:pic>
    </p:spTree>
    <p:extLst>
      <p:ext uri="{BB962C8B-B14F-4D97-AF65-F5344CB8AC3E}">
        <p14:creationId xmlns:p14="http://schemas.microsoft.com/office/powerpoint/2010/main" val="3927698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2D61554D32F54A8E2549AB33328B65" ma:contentTypeVersion="18" ma:contentTypeDescription="Create a new document." ma:contentTypeScope="" ma:versionID="d6fd96876f9f8d6418414042edd74cef">
  <xsd:schema xmlns:xsd="http://www.w3.org/2001/XMLSchema" xmlns:xs="http://www.w3.org/2001/XMLSchema" xmlns:p="http://schemas.microsoft.com/office/2006/metadata/properties" xmlns:ns2="6bfe34b0-8285-4faf-89ce-afee5764f9cd" xmlns:ns3="b3853f81-70ba-4816-b006-92c8a11a9a30" targetNamespace="http://schemas.microsoft.com/office/2006/metadata/properties" ma:root="true" ma:fieldsID="c2ece45407b7113c41f58eb88c116d87" ns2:_="" ns3:_="">
    <xsd:import namespace="6bfe34b0-8285-4faf-89ce-afee5764f9cd"/>
    <xsd:import namespace="b3853f81-70ba-4816-b006-92c8a11a9a3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fe34b0-8285-4faf-89ce-afee5764f9c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a3be15d-62ab-4747-9cca-abaedad99e2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853f81-70ba-4816-b006-92c8a11a9a3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6aacd3d6-2f2d-42d9-a2c5-476c3880d4c7}" ma:internalName="TaxCatchAll" ma:showField="CatchAllData" ma:web="b3853f81-70ba-4816-b006-92c8a11a9a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3853f81-70ba-4816-b006-92c8a11a9a30" xsi:nil="true"/>
    <lcf76f155ced4ddcb4097134ff3c332f xmlns="6bfe34b0-8285-4faf-89ce-afee5764f9c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6AE5CEB-6AA8-49BD-960C-202FDE548E4C}"/>
</file>

<file path=customXml/itemProps2.xml><?xml version="1.0" encoding="utf-8"?>
<ds:datastoreItem xmlns:ds="http://schemas.openxmlformats.org/officeDocument/2006/customXml" ds:itemID="{763A0841-4805-4BE9-9B3C-81A44DF374BA}">
  <ds:schemaRefs>
    <ds:schemaRef ds:uri="http://schemas.microsoft.com/sharepoint/v3/contenttype/forms"/>
  </ds:schemaRefs>
</ds:datastoreItem>
</file>

<file path=customXml/itemProps3.xml><?xml version="1.0" encoding="utf-8"?>
<ds:datastoreItem xmlns:ds="http://schemas.openxmlformats.org/officeDocument/2006/customXml" ds:itemID="{78ABFE71-F287-4964-96B8-983F683646F5}">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b3853f81-70ba-4816-b006-92c8a11a9a30"/>
    <ds:schemaRef ds:uri="6bfe34b0-8285-4faf-89ce-afee5764f9c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1186</TotalTime>
  <Words>423</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Bradley Hand</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Loader</dc:creator>
  <cp:lastModifiedBy>Rachel Sykes</cp:lastModifiedBy>
  <cp:revision>43</cp:revision>
  <dcterms:created xsi:type="dcterms:W3CDTF">2022-03-15T08:02:00Z</dcterms:created>
  <dcterms:modified xsi:type="dcterms:W3CDTF">2023-11-20T11:25:22Z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0x010100F62D61554D32F54A8E2549AB33328B65</vt:lpwstr>
  </property>
</Properties>
</file>