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CA69474-811C-47F6-9C5D-219F59BC62C0}" type="datetimeFigureOut">
              <a:rPr lang="en-GB" smtClean="0"/>
              <a:t>01/09/2023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5EF1D6-31C6-4B8D-9911-B186B6BC8ED9}" type="slidenum">
              <a:rPr lang="en-GB" smtClean="0"/>
              <a:t>‹#›</a:t>
            </a:fld>
            <a:endParaRPr lang="en-GB"/>
          </a:p>
        </p:txBody>
      </p:sp>
    </p:spTree>
    <p:extLst>
      <p:ext uri="{BB962C8B-B14F-4D97-AF65-F5344CB8AC3E}">
        <p14:creationId xmlns:p14="http://schemas.microsoft.com/office/powerpoint/2010/main" val="3460882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CA69474-811C-47F6-9C5D-219F59BC62C0}" type="datetimeFigureOut">
              <a:rPr lang="en-GB" smtClean="0"/>
              <a:t>01/09/2023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5EF1D6-31C6-4B8D-9911-B186B6BC8ED9}" type="slidenum">
              <a:rPr lang="en-GB" smtClean="0"/>
              <a:t>‹#›</a:t>
            </a:fld>
            <a:endParaRPr lang="en-GB"/>
          </a:p>
        </p:txBody>
      </p:sp>
    </p:spTree>
    <p:extLst>
      <p:ext uri="{BB962C8B-B14F-4D97-AF65-F5344CB8AC3E}">
        <p14:creationId xmlns:p14="http://schemas.microsoft.com/office/powerpoint/2010/main" val="3454838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CA69474-811C-47F6-9C5D-219F59BC62C0}" type="datetimeFigureOut">
              <a:rPr lang="en-GB" smtClean="0"/>
              <a:t>01/09/2023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5EF1D6-31C6-4B8D-9911-B186B6BC8ED9}" type="slidenum">
              <a:rPr lang="en-GB" smtClean="0"/>
              <a:t>‹#›</a:t>
            </a:fld>
            <a:endParaRPr lang="en-GB"/>
          </a:p>
        </p:txBody>
      </p:sp>
    </p:spTree>
    <p:extLst>
      <p:ext uri="{BB962C8B-B14F-4D97-AF65-F5344CB8AC3E}">
        <p14:creationId xmlns:p14="http://schemas.microsoft.com/office/powerpoint/2010/main" val="1775283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CA69474-811C-47F6-9C5D-219F59BC62C0}" type="datetimeFigureOut">
              <a:rPr lang="en-GB" smtClean="0"/>
              <a:t>01/09/2023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5EF1D6-31C6-4B8D-9911-B186B6BC8ED9}" type="slidenum">
              <a:rPr lang="en-GB" smtClean="0"/>
              <a:t>‹#›</a:t>
            </a:fld>
            <a:endParaRPr lang="en-GB"/>
          </a:p>
        </p:txBody>
      </p:sp>
    </p:spTree>
    <p:extLst>
      <p:ext uri="{BB962C8B-B14F-4D97-AF65-F5344CB8AC3E}">
        <p14:creationId xmlns:p14="http://schemas.microsoft.com/office/powerpoint/2010/main" val="1036625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A69474-811C-47F6-9C5D-219F59BC62C0}" type="datetimeFigureOut">
              <a:rPr lang="en-GB" smtClean="0"/>
              <a:t>01/09/2023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5EF1D6-31C6-4B8D-9911-B186B6BC8ED9}" type="slidenum">
              <a:rPr lang="en-GB" smtClean="0"/>
              <a:t>‹#›</a:t>
            </a:fld>
            <a:endParaRPr lang="en-GB"/>
          </a:p>
        </p:txBody>
      </p:sp>
    </p:spTree>
    <p:extLst>
      <p:ext uri="{BB962C8B-B14F-4D97-AF65-F5344CB8AC3E}">
        <p14:creationId xmlns:p14="http://schemas.microsoft.com/office/powerpoint/2010/main" val="3500724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CA69474-811C-47F6-9C5D-219F59BC62C0}" type="datetimeFigureOut">
              <a:rPr lang="en-GB" smtClean="0"/>
              <a:t>01/09/2023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5EF1D6-31C6-4B8D-9911-B186B6BC8ED9}" type="slidenum">
              <a:rPr lang="en-GB" smtClean="0"/>
              <a:t>‹#›</a:t>
            </a:fld>
            <a:endParaRPr lang="en-GB"/>
          </a:p>
        </p:txBody>
      </p:sp>
    </p:spTree>
    <p:extLst>
      <p:ext uri="{BB962C8B-B14F-4D97-AF65-F5344CB8AC3E}">
        <p14:creationId xmlns:p14="http://schemas.microsoft.com/office/powerpoint/2010/main" val="1688717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CA69474-811C-47F6-9C5D-219F59BC62C0}" type="datetimeFigureOut">
              <a:rPr lang="en-GB" smtClean="0"/>
              <a:t>01/09/2023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D5EF1D6-31C6-4B8D-9911-B186B6BC8ED9}" type="slidenum">
              <a:rPr lang="en-GB" smtClean="0"/>
              <a:t>‹#›</a:t>
            </a:fld>
            <a:endParaRPr lang="en-GB"/>
          </a:p>
        </p:txBody>
      </p:sp>
    </p:spTree>
    <p:extLst>
      <p:ext uri="{BB962C8B-B14F-4D97-AF65-F5344CB8AC3E}">
        <p14:creationId xmlns:p14="http://schemas.microsoft.com/office/powerpoint/2010/main" val="1949388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CA69474-811C-47F6-9C5D-219F59BC62C0}" type="datetimeFigureOut">
              <a:rPr lang="en-GB" smtClean="0"/>
              <a:t>01/09/2023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D5EF1D6-31C6-4B8D-9911-B186B6BC8ED9}" type="slidenum">
              <a:rPr lang="en-GB" smtClean="0"/>
              <a:t>‹#›</a:t>
            </a:fld>
            <a:endParaRPr lang="en-GB"/>
          </a:p>
        </p:txBody>
      </p:sp>
    </p:spTree>
    <p:extLst>
      <p:ext uri="{BB962C8B-B14F-4D97-AF65-F5344CB8AC3E}">
        <p14:creationId xmlns:p14="http://schemas.microsoft.com/office/powerpoint/2010/main" val="1034007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A69474-811C-47F6-9C5D-219F59BC62C0}" type="datetimeFigureOut">
              <a:rPr lang="en-GB" smtClean="0"/>
              <a:t>01/09/2023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D5EF1D6-31C6-4B8D-9911-B186B6BC8ED9}" type="slidenum">
              <a:rPr lang="en-GB" smtClean="0"/>
              <a:t>‹#›</a:t>
            </a:fld>
            <a:endParaRPr lang="en-GB"/>
          </a:p>
        </p:txBody>
      </p:sp>
    </p:spTree>
    <p:extLst>
      <p:ext uri="{BB962C8B-B14F-4D97-AF65-F5344CB8AC3E}">
        <p14:creationId xmlns:p14="http://schemas.microsoft.com/office/powerpoint/2010/main" val="1179483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A69474-811C-47F6-9C5D-219F59BC62C0}" type="datetimeFigureOut">
              <a:rPr lang="en-GB" smtClean="0"/>
              <a:t>01/09/2023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5EF1D6-31C6-4B8D-9911-B186B6BC8ED9}" type="slidenum">
              <a:rPr lang="en-GB" smtClean="0"/>
              <a:t>‹#›</a:t>
            </a:fld>
            <a:endParaRPr lang="en-GB"/>
          </a:p>
        </p:txBody>
      </p:sp>
    </p:spTree>
    <p:extLst>
      <p:ext uri="{BB962C8B-B14F-4D97-AF65-F5344CB8AC3E}">
        <p14:creationId xmlns:p14="http://schemas.microsoft.com/office/powerpoint/2010/main" val="3747769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A69474-811C-47F6-9C5D-219F59BC62C0}" type="datetimeFigureOut">
              <a:rPr lang="en-GB" smtClean="0"/>
              <a:t>01/09/2023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5EF1D6-31C6-4B8D-9911-B186B6BC8ED9}" type="slidenum">
              <a:rPr lang="en-GB" smtClean="0"/>
              <a:t>‹#›</a:t>
            </a:fld>
            <a:endParaRPr lang="en-GB"/>
          </a:p>
        </p:txBody>
      </p:sp>
    </p:spTree>
    <p:extLst>
      <p:ext uri="{BB962C8B-B14F-4D97-AF65-F5344CB8AC3E}">
        <p14:creationId xmlns:p14="http://schemas.microsoft.com/office/powerpoint/2010/main" val="2824644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A69474-811C-47F6-9C5D-219F59BC62C0}" type="datetimeFigureOut">
              <a:rPr lang="en-GB" smtClean="0"/>
              <a:t>01/09/2023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5EF1D6-31C6-4B8D-9911-B186B6BC8ED9}" type="slidenum">
              <a:rPr lang="en-GB" smtClean="0"/>
              <a:t>‹#›</a:t>
            </a:fld>
            <a:endParaRPr lang="en-GB"/>
          </a:p>
        </p:txBody>
      </p:sp>
    </p:spTree>
    <p:extLst>
      <p:ext uri="{BB962C8B-B14F-4D97-AF65-F5344CB8AC3E}">
        <p14:creationId xmlns:p14="http://schemas.microsoft.com/office/powerpoint/2010/main" val="2498040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3">
            <a:extLst>
              <a:ext uri="{FF2B5EF4-FFF2-40B4-BE49-F238E27FC236}">
                <a16:creationId xmlns:a16="http://schemas.microsoft.com/office/drawing/2014/main" id="{352D423E-B656-2642-9462-F35A54532798}"/>
              </a:ext>
            </a:extLst>
          </p:cNvPr>
          <p:cNvGraphicFramePr>
            <a:graphicFrameLocks noGrp="1"/>
          </p:cNvGraphicFramePr>
          <p:nvPr>
            <p:extLst>
              <p:ext uri="{D42A27DB-BD31-4B8C-83A1-F6EECF244321}">
                <p14:modId xmlns:p14="http://schemas.microsoft.com/office/powerpoint/2010/main" val="1282730875"/>
              </p:ext>
            </p:extLst>
          </p:nvPr>
        </p:nvGraphicFramePr>
        <p:xfrm>
          <a:off x="456737" y="80046"/>
          <a:ext cx="11283697" cy="6554053"/>
        </p:xfrm>
        <a:graphic>
          <a:graphicData uri="http://schemas.openxmlformats.org/drawingml/2006/table">
            <a:tbl>
              <a:tblPr firstRow="1" bandRow="1">
                <a:tableStyleId>{5C22544A-7EE6-4342-B048-85BDC9FD1C3A}</a:tableStyleId>
              </a:tblPr>
              <a:tblGrid>
                <a:gridCol w="2414017">
                  <a:extLst>
                    <a:ext uri="{9D8B030D-6E8A-4147-A177-3AD203B41FA5}">
                      <a16:colId xmlns:a16="http://schemas.microsoft.com/office/drawing/2014/main" val="434681203"/>
                    </a:ext>
                  </a:extLst>
                </a:gridCol>
                <a:gridCol w="2743200">
                  <a:extLst>
                    <a:ext uri="{9D8B030D-6E8A-4147-A177-3AD203B41FA5}">
                      <a16:colId xmlns:a16="http://schemas.microsoft.com/office/drawing/2014/main" val="4013673727"/>
                    </a:ext>
                  </a:extLst>
                </a:gridCol>
                <a:gridCol w="4709160">
                  <a:extLst>
                    <a:ext uri="{9D8B030D-6E8A-4147-A177-3AD203B41FA5}">
                      <a16:colId xmlns:a16="http://schemas.microsoft.com/office/drawing/2014/main" val="2998610489"/>
                    </a:ext>
                  </a:extLst>
                </a:gridCol>
                <a:gridCol w="1417320">
                  <a:extLst>
                    <a:ext uri="{9D8B030D-6E8A-4147-A177-3AD203B41FA5}">
                      <a16:colId xmlns:a16="http://schemas.microsoft.com/office/drawing/2014/main" val="415034991"/>
                    </a:ext>
                  </a:extLst>
                </a:gridCol>
              </a:tblGrid>
              <a:tr h="516178">
                <a:tc gridSpan="4">
                  <a:txBody>
                    <a:bodyPr/>
                    <a:lstStyle/>
                    <a:p>
                      <a:pPr algn="ctr"/>
                      <a:r>
                        <a:rPr lang="en-GB" sz="1600" u="sng" dirty="0">
                          <a:solidFill>
                            <a:schemeClr val="tx1"/>
                          </a:solidFill>
                          <a:latin typeface="Bradley Hand" pitchFamily="2" charset="77"/>
                        </a:rPr>
                        <a:t>Our Learning Journey</a:t>
                      </a:r>
                      <a:r>
                        <a:rPr lang="en-GB" sz="1600" u="sng" dirty="0" smtClean="0">
                          <a:solidFill>
                            <a:schemeClr val="tx1"/>
                          </a:solidFill>
                          <a:latin typeface="Bradley Hand" pitchFamily="2" charset="77"/>
                        </a:rPr>
                        <a:t>: </a:t>
                      </a:r>
                      <a:r>
                        <a:rPr lang="en-GB" sz="1600" u="sng" smtClean="0">
                          <a:solidFill>
                            <a:schemeClr val="tx1"/>
                          </a:solidFill>
                          <a:latin typeface="Bradley Hand" pitchFamily="2" charset="77"/>
                        </a:rPr>
                        <a:t>Street Art </a:t>
                      </a:r>
                      <a:r>
                        <a:rPr lang="en-GB" sz="1600" u="sng" baseline="0" smtClean="0">
                          <a:solidFill>
                            <a:schemeClr val="tx1"/>
                          </a:solidFill>
                          <a:latin typeface="Bradley Hand" pitchFamily="2" charset="77"/>
                        </a:rPr>
                        <a:t>Figures</a:t>
                      </a:r>
                      <a:endParaRPr lang="en-GB" sz="1600" u="sng" dirty="0">
                        <a:solidFill>
                          <a:schemeClr val="tx1"/>
                        </a:solidFill>
                        <a:latin typeface="Bradley Hand" pitchFamily="2" charset="77"/>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FF"/>
                    </a:solidFill>
                  </a:tcPr>
                </a:tc>
                <a:tc hMerge="1">
                  <a:txBody>
                    <a:bodyPr/>
                    <a:lstStyle/>
                    <a:p>
                      <a:endParaRPr lang="en-GB"/>
                    </a:p>
                  </a:txBody>
                  <a:tcPr/>
                </a:tc>
                <a:tc hMerge="1">
                  <a:txBody>
                    <a:bodyPr/>
                    <a:lstStyle/>
                    <a:p>
                      <a:endParaRPr lang="en-GB"/>
                    </a:p>
                  </a:txBody>
                  <a:tcPr/>
                </a:tc>
                <a:tc hMerge="1">
                  <a:txBody>
                    <a:bodyPr/>
                    <a:lstStyle/>
                    <a:p>
                      <a:endParaRPr lang="en-GB" sz="1200" dirty="0">
                        <a:solidFill>
                          <a:schemeClr val="tx1"/>
                        </a:solidFill>
                        <a:latin typeface="Bradley Hand" pitchFamily="2"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6928328"/>
                  </a:ext>
                </a:extLst>
              </a:tr>
              <a:tr h="401401">
                <a:tc>
                  <a:txBody>
                    <a:bodyPr/>
                    <a:lstStyle/>
                    <a:p>
                      <a:r>
                        <a:rPr lang="en-GB" sz="1200" b="1" dirty="0">
                          <a:solidFill>
                            <a:schemeClr val="tx1"/>
                          </a:solidFill>
                          <a:latin typeface="Bradley Hand" pitchFamily="2" charset="77"/>
                        </a:rPr>
                        <a:t>Our enquiry question: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FF"/>
                    </a:solidFill>
                  </a:tcPr>
                </a:tc>
                <a:tc>
                  <a:txBody>
                    <a:bodyPr/>
                    <a:lstStyle/>
                    <a:p>
                      <a:r>
                        <a:rPr lang="en-US" sz="1200" b="1" dirty="0">
                          <a:solidFill>
                            <a:schemeClr val="tx1"/>
                          </a:solidFill>
                          <a:latin typeface="Bradley Hand" pitchFamily="2" charset="77"/>
                        </a:rPr>
                        <a:t>Conceptual Knowledge</a:t>
                      </a:r>
                      <a:endParaRPr lang="en-GB" sz="1200" b="1" dirty="0">
                        <a:solidFill>
                          <a:schemeClr val="tx1"/>
                        </a:solidFill>
                        <a:latin typeface="Bradley Hand" pitchFamily="2"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FF"/>
                    </a:solidFill>
                  </a:tcPr>
                </a:tc>
                <a:tc>
                  <a:txBody>
                    <a:bodyPr/>
                    <a:lstStyle/>
                    <a:p>
                      <a:r>
                        <a:rPr lang="en-US" sz="1200" b="1" baseline="0" dirty="0" smtClean="0">
                          <a:solidFill>
                            <a:schemeClr val="tx1"/>
                          </a:solidFill>
                          <a:latin typeface="Bradley Hand" pitchFamily="2" charset="77"/>
                        </a:rPr>
                        <a:t>Designers knowledge &amp; Vocabulary</a:t>
                      </a:r>
                      <a:endParaRPr lang="en-GB" sz="1200" b="1" dirty="0">
                        <a:solidFill>
                          <a:schemeClr val="tx1"/>
                        </a:solidFill>
                        <a:latin typeface="Bradley Hand" pitchFamily="2"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FF"/>
                    </a:solidFill>
                  </a:tcPr>
                </a:tc>
                <a:tc>
                  <a:txBody>
                    <a:bodyPr/>
                    <a:lstStyle/>
                    <a:p>
                      <a:r>
                        <a:rPr lang="en-GB" sz="1200" b="1" dirty="0">
                          <a:solidFill>
                            <a:schemeClr val="tx1"/>
                          </a:solidFill>
                          <a:latin typeface="Bradley Hand" pitchFamily="2" charset="77"/>
                        </a:rPr>
                        <a:t>Reflection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FF"/>
                    </a:solidFill>
                  </a:tcPr>
                </a:tc>
                <a:extLst>
                  <a:ext uri="{0D108BD9-81ED-4DB2-BD59-A6C34878D82A}">
                    <a16:rowId xmlns:a16="http://schemas.microsoft.com/office/drawing/2014/main" val="835904126"/>
                  </a:ext>
                </a:extLst>
              </a:tr>
              <a:tr h="495331">
                <a:tc>
                  <a:txBody>
                    <a:bodyPr/>
                    <a:lstStyle/>
                    <a:p>
                      <a:pPr>
                        <a:spcAft>
                          <a:spcPts val="0"/>
                        </a:spcAft>
                      </a:pPr>
                      <a:r>
                        <a:rPr lang="en-GB" sz="1500" b="1" dirty="0" smtClean="0">
                          <a:effectLst/>
                          <a:latin typeface="+mn-lt"/>
                          <a:ea typeface="Calibri" panose="020F0502020204030204" pitchFamily="34" charset="0"/>
                          <a:cs typeface="Times New Roman" panose="02020603050405020304" pitchFamily="18" charset="0"/>
                        </a:rPr>
                        <a:t>Can I find out about local street artists ‘Phlegm’ &amp; ‘Sarah Yates’?</a:t>
                      </a:r>
                    </a:p>
                    <a:p>
                      <a:pPr>
                        <a:spcAft>
                          <a:spcPts val="0"/>
                        </a:spcAft>
                      </a:pPr>
                      <a:endParaRPr lang="en-GB" sz="1500" b="1"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Calibri" panose="020F0502020204030204" pitchFamily="34" charset="0"/>
                          <a:cs typeface="Calibri" panose="020F0502020204030204" pitchFamily="34" charset="0"/>
                        </a:rPr>
                        <a:t>I can recall facts  local street artists ‘Phlegm’ &amp; ‘</a:t>
                      </a:r>
                      <a:r>
                        <a:rPr kumimoji="0" lang="en-GB" sz="1100" b="0" i="0" u="none" strike="noStrike" kern="1200" cap="none" spc="0" normalizeH="0" baseline="0" noProof="0" dirty="0" err="1" smtClean="0">
                          <a:ln>
                            <a:noFill/>
                          </a:ln>
                          <a:solidFill>
                            <a:srgbClr val="000000"/>
                          </a:solidFill>
                          <a:effectLst/>
                          <a:uLnTx/>
                          <a:uFillTx/>
                          <a:latin typeface="+mn-lt"/>
                          <a:ea typeface="Calibri" panose="020F0502020204030204" pitchFamily="34" charset="0"/>
                          <a:cs typeface="Calibri" panose="020F0502020204030204" pitchFamily="34" charset="0"/>
                        </a:rPr>
                        <a:t>Faunagraphic</a:t>
                      </a:r>
                      <a:r>
                        <a:rPr kumimoji="0" lang="en-GB" sz="1100" b="0" i="0" u="none" strike="noStrike" kern="1200" cap="none" spc="0" normalizeH="0" baseline="0" noProof="0" dirty="0" smtClean="0">
                          <a:ln>
                            <a:noFill/>
                          </a:ln>
                          <a:solidFill>
                            <a:srgbClr val="000000"/>
                          </a:solidFill>
                          <a:effectLst/>
                          <a:uLnTx/>
                          <a:uFillTx/>
                          <a:latin typeface="+mn-lt"/>
                          <a:ea typeface="Calibri" panose="020F0502020204030204" pitchFamily="34" charset="0"/>
                          <a:cs typeface="Calibri" panose="020F050202020403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smtClean="0">
                        <a:ln>
                          <a:noFill/>
                        </a:ln>
                        <a:solidFill>
                          <a:srgbClr val="000000"/>
                        </a:solidFill>
                        <a:effectLst/>
                        <a:uLnTx/>
                        <a:uFillTx/>
                        <a:latin typeface="+mn-lt"/>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Calibri" panose="020F0502020204030204" pitchFamily="34" charset="0"/>
                          <a:cs typeface="Calibri" panose="020F0502020204030204" pitchFamily="34" charset="0"/>
                        </a:rPr>
                        <a:t>I can analyse works Phlegm &amp; Sarah Yates.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smtClean="0">
                        <a:ln>
                          <a:noFill/>
                        </a:ln>
                        <a:solidFill>
                          <a:srgbClr val="000000"/>
                        </a:solidFill>
                        <a:effectLst/>
                        <a:uLnTx/>
                        <a:uFillTx/>
                        <a:latin typeface="+mn-lt"/>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Calibri" panose="020F0502020204030204" pitchFamily="34" charset="0"/>
                          <a:cs typeface="Calibri" panose="020F0502020204030204" pitchFamily="34" charset="0"/>
                        </a:rPr>
                        <a:t>I can work like a street artist.</a:t>
                      </a:r>
                    </a:p>
                    <a:p>
                      <a:pPr>
                        <a:spcAft>
                          <a:spcPts val="0"/>
                        </a:spcAft>
                      </a:pPr>
                      <a:endParaRPr lang="en-GB" sz="1100" dirty="0" smtClean="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200" baseline="0" dirty="0" smtClean="0">
                          <a:effectLst/>
                          <a:latin typeface="+mn-lt"/>
                          <a:ea typeface="Calibri" panose="020F0502020204030204" pitchFamily="34" charset="0"/>
                          <a:cs typeface="Times New Roman" panose="02020603050405020304" pitchFamily="18" charset="0"/>
                        </a:rPr>
                        <a:t>Street art is a form of artwork that is displayed in public on surrounding buildings, on streets, trains and other publicly viewed surfaces.</a:t>
                      </a:r>
                    </a:p>
                    <a:p>
                      <a:pPr>
                        <a:spcAft>
                          <a:spcPts val="0"/>
                        </a:spcAft>
                      </a:pPr>
                      <a:r>
                        <a:rPr lang="en-GB" sz="1200" baseline="0" dirty="0" smtClean="0">
                          <a:effectLst/>
                          <a:latin typeface="+mn-lt"/>
                          <a:ea typeface="Calibri" panose="020F0502020204030204" pitchFamily="34" charset="0"/>
                          <a:cs typeface="Times New Roman" panose="02020603050405020304" pitchFamily="18" charset="0"/>
                        </a:rPr>
                        <a:t>Phlegm is an internationally renowned street artist and has contributed many murals to Sheffield’s walls over the years. His surreal illustrations are normally monochrome, although Sheffield has had some rare multi-coloured murals painted by the artist.</a:t>
                      </a:r>
                    </a:p>
                    <a:p>
                      <a:pPr>
                        <a:spcAft>
                          <a:spcPts val="0"/>
                        </a:spcAft>
                      </a:pPr>
                      <a:r>
                        <a:rPr lang="en-GB" sz="1200" baseline="0" dirty="0" smtClean="0">
                          <a:effectLst/>
                          <a:latin typeface="+mn-lt"/>
                          <a:ea typeface="Calibri" panose="020F0502020204030204" pitchFamily="34" charset="0"/>
                          <a:cs typeface="Times New Roman" panose="02020603050405020304" pitchFamily="18" charset="0"/>
                        </a:rPr>
                        <a:t>Local freelance artist Sarah Yates is better known as </a:t>
                      </a:r>
                      <a:r>
                        <a:rPr lang="en-GB" sz="1200" baseline="0" dirty="0" err="1" smtClean="0">
                          <a:effectLst/>
                          <a:latin typeface="+mn-lt"/>
                          <a:ea typeface="Calibri" panose="020F0502020204030204" pitchFamily="34" charset="0"/>
                          <a:cs typeface="Times New Roman" panose="02020603050405020304" pitchFamily="18" charset="0"/>
                        </a:rPr>
                        <a:t>Faunagraphic</a:t>
                      </a:r>
                      <a:r>
                        <a:rPr lang="en-GB" sz="1200" baseline="0" dirty="0" smtClean="0">
                          <a:effectLst/>
                          <a:latin typeface="+mn-lt"/>
                          <a:ea typeface="Calibri" panose="020F0502020204030204" pitchFamily="34" charset="0"/>
                          <a:cs typeface="Times New Roman" panose="02020603050405020304" pitchFamily="18" charset="0"/>
                        </a:rPr>
                        <a:t> and is responsible for numerous wall murals across Sheffield. Her works tend to be heavily influenced by nature, particularly birds. The colour green is a common feature of her art.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endParaRPr lang="en-GB" sz="11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70888617"/>
                  </a:ext>
                </a:extLst>
              </a:tr>
              <a:tr h="1043611">
                <a:tc>
                  <a:txBody>
                    <a:bodyPr/>
                    <a:lstStyle/>
                    <a:p>
                      <a:pPr marL="0" marR="0" lvl="0" indent="0" algn="l" defTabSz="914400" rtl="0" eaLnBrk="1" fontAlgn="base" latinLnBrk="0" hangingPunct="1">
                        <a:lnSpc>
                          <a:spcPct val="107000"/>
                        </a:lnSpc>
                        <a:spcBef>
                          <a:spcPts val="0"/>
                        </a:spcBef>
                        <a:spcAft>
                          <a:spcPts val="0"/>
                        </a:spcAft>
                        <a:buClrTx/>
                        <a:buSzTx/>
                        <a:buFontTx/>
                        <a:buNone/>
                        <a:tabLst/>
                        <a:defRPr/>
                      </a:pPr>
                      <a:r>
                        <a:rPr kumimoji="0" lang="en-GB" sz="1600" b="1"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Can I draw animal/creature figures on a large scale?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FF"/>
                    </a:solidFill>
                  </a:tcPr>
                </a:tc>
                <a:tc>
                  <a:txBody>
                    <a:bodyPr/>
                    <a:lstStyle/>
                    <a:p>
                      <a:r>
                        <a:rPr lang="en-GB" sz="1100" dirty="0" smtClean="0">
                          <a:solidFill>
                            <a:schemeClr val="tx1"/>
                          </a:solidFill>
                          <a:latin typeface="+mn-lt"/>
                        </a:rPr>
                        <a:t>I can use a grid to sketch animals accurately.</a:t>
                      </a:r>
                    </a:p>
                    <a:p>
                      <a:r>
                        <a:rPr lang="en-GB" sz="1100" dirty="0" smtClean="0">
                          <a:solidFill>
                            <a:schemeClr val="tx1"/>
                          </a:solidFill>
                          <a:latin typeface="+mn-lt"/>
                        </a:rPr>
                        <a:t>I can use close observations to depict detail.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1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84371027"/>
                  </a:ext>
                </a:extLst>
              </a:tr>
              <a:tr h="584037">
                <a:tc>
                  <a:txBody>
                    <a:bodyPr/>
                    <a:lstStyle/>
                    <a:p>
                      <a:pPr fontAlgn="base">
                        <a:lnSpc>
                          <a:spcPct val="107000"/>
                        </a:lnSpc>
                        <a:spcAft>
                          <a:spcPts val="0"/>
                        </a:spcAft>
                      </a:pPr>
                      <a:r>
                        <a:rPr lang="en-GB" sz="1600" b="1" dirty="0" smtClean="0">
                          <a:effectLst/>
                          <a:latin typeface="Calibri" panose="020F0502020204030204" pitchFamily="34" charset="0"/>
                          <a:ea typeface="Calibri" panose="020F0502020204030204" pitchFamily="34" charset="0"/>
                          <a:cs typeface="Times New Roman" panose="02020603050405020304" pitchFamily="18" charset="0"/>
                        </a:rPr>
                        <a:t>Can I experiment</a:t>
                      </a:r>
                      <a:r>
                        <a:rPr lang="en-GB" sz="1600" b="1" baseline="0" dirty="0" smtClean="0">
                          <a:effectLst/>
                          <a:latin typeface="Calibri" panose="020F0502020204030204" pitchFamily="34" charset="0"/>
                          <a:ea typeface="Calibri" panose="020F0502020204030204" pitchFamily="34" charset="0"/>
                          <a:cs typeface="Times New Roman" panose="02020603050405020304" pitchFamily="18" charset="0"/>
                        </a:rPr>
                        <a:t> with colour mixing to mimic colour palette of Phlegm/</a:t>
                      </a:r>
                      <a:r>
                        <a:rPr lang="en-GB" sz="1600" b="1" baseline="0" dirty="0" err="1" smtClean="0">
                          <a:effectLst/>
                          <a:latin typeface="Calibri" panose="020F0502020204030204" pitchFamily="34" charset="0"/>
                          <a:ea typeface="Calibri" panose="020F0502020204030204" pitchFamily="34" charset="0"/>
                          <a:cs typeface="Times New Roman" panose="02020603050405020304" pitchFamily="18" charset="0"/>
                        </a:rPr>
                        <a:t>Faunagraphic</a:t>
                      </a:r>
                      <a:r>
                        <a:rPr lang="en-GB" sz="1600" b="1" baseline="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GB" sz="1600" b="1"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FF"/>
                    </a:solidFill>
                  </a:tcPr>
                </a:tc>
                <a:tc>
                  <a:txBody>
                    <a:bodyPr/>
                    <a:lstStyle/>
                    <a:p>
                      <a:r>
                        <a:rPr lang="en-GB" sz="1000" dirty="0" smtClean="0">
                          <a:solidFill>
                            <a:schemeClr val="tx1"/>
                          </a:solidFill>
                          <a:latin typeface="+mn-lt"/>
                        </a:rPr>
                        <a:t>I can mix secondary, tertiary, tints and tones to mimic a colour palette that resembles </a:t>
                      </a:r>
                      <a:r>
                        <a:rPr lang="en-GB" sz="1000" dirty="0" err="1" smtClean="0">
                          <a:solidFill>
                            <a:schemeClr val="tx1"/>
                          </a:solidFill>
                          <a:latin typeface="+mn-lt"/>
                        </a:rPr>
                        <a:t>Faunagraphic</a:t>
                      </a:r>
                      <a:r>
                        <a:rPr lang="en-GB" sz="1000" dirty="0" smtClean="0">
                          <a:solidFill>
                            <a:schemeClr val="tx1"/>
                          </a:solidFill>
                          <a:latin typeface="+mn-lt"/>
                        </a:rPr>
                        <a:t>.</a:t>
                      </a:r>
                      <a:endParaRPr lang="en-GB" sz="1000" baseline="0" dirty="0" smtClean="0">
                        <a:solidFill>
                          <a:schemeClr val="tx1"/>
                        </a:solidFill>
                        <a:latin typeface="+mn-lt"/>
                      </a:endParaRPr>
                    </a:p>
                    <a:p>
                      <a:r>
                        <a:rPr lang="en-GB" sz="1000" baseline="0" dirty="0" smtClean="0">
                          <a:solidFill>
                            <a:schemeClr val="tx1"/>
                          </a:solidFill>
                          <a:latin typeface="+mn-lt"/>
                        </a:rPr>
                        <a:t>I can mix endless grey tones and tints to mimic colour palette of Phlegm.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dirty="0" smtClean="0">
                          <a:solidFill>
                            <a:schemeClr val="tx1"/>
                          </a:solidFill>
                          <a:latin typeface="+mn-lt"/>
                        </a:rPr>
                        <a:t>Secondary colours- 2 primary colours mixed together.</a:t>
                      </a:r>
                    </a:p>
                    <a:p>
                      <a:r>
                        <a:rPr lang="en-GB" sz="1000" dirty="0" smtClean="0">
                          <a:solidFill>
                            <a:schemeClr val="tx1"/>
                          </a:solidFill>
                          <a:latin typeface="+mn-lt"/>
                        </a:rPr>
                        <a:t>Tertiary Colours- 1 Primary and 1 secondary colour.</a:t>
                      </a:r>
                    </a:p>
                    <a:p>
                      <a:r>
                        <a:rPr lang="en-GB" sz="1000" dirty="0" smtClean="0">
                          <a:solidFill>
                            <a:schemeClr val="tx1"/>
                          </a:solidFill>
                          <a:latin typeface="+mn-lt"/>
                        </a:rPr>
                        <a:t>Tint-</a:t>
                      </a:r>
                      <a:r>
                        <a:rPr lang="en-GB" sz="1000" baseline="0" dirty="0" smtClean="0">
                          <a:solidFill>
                            <a:schemeClr val="tx1"/>
                          </a:solidFill>
                          <a:latin typeface="+mn-lt"/>
                        </a:rPr>
                        <a:t> A colour with white added to lighten.</a:t>
                      </a:r>
                    </a:p>
                    <a:p>
                      <a:r>
                        <a:rPr lang="en-GB" sz="1000" baseline="0" dirty="0" smtClean="0">
                          <a:solidFill>
                            <a:schemeClr val="tx1"/>
                          </a:solidFill>
                          <a:latin typeface="+mn-lt"/>
                        </a:rPr>
                        <a:t>Tone- A colour with black added to darken.</a:t>
                      </a:r>
                      <a:endParaRPr lang="en-GB" sz="1000" dirty="0">
                        <a:solidFill>
                          <a:schemeClr val="tx1"/>
                        </a:solidFill>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1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19982144"/>
                  </a:ext>
                </a:extLst>
              </a:tr>
              <a:tr h="584037">
                <a:tc>
                  <a:txBody>
                    <a:bodyPr/>
                    <a:lstStyle/>
                    <a:p>
                      <a:pPr fontAlgn="base">
                        <a:lnSpc>
                          <a:spcPct val="107000"/>
                        </a:lnSpc>
                        <a:spcAft>
                          <a:spcPts val="0"/>
                        </a:spcAft>
                      </a:pPr>
                      <a:r>
                        <a:rPr lang="en-GB" sz="1600" b="1" dirty="0" smtClean="0">
                          <a:effectLst/>
                          <a:latin typeface="Calibri" panose="020F0502020204030204" pitchFamily="34" charset="0"/>
                          <a:ea typeface="Calibri" panose="020F0502020204030204" pitchFamily="34" charset="0"/>
                          <a:cs typeface="Times New Roman" panose="02020603050405020304" pitchFamily="18" charset="0"/>
                        </a:rPr>
                        <a:t>Can I use movement and tools to re create a ‘graffiti’ style?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FF"/>
                    </a:solidFill>
                  </a:tcPr>
                </a:tc>
                <a:tc>
                  <a:txBody>
                    <a:bodyPr/>
                    <a:lstStyle/>
                    <a:p>
                      <a:r>
                        <a:rPr lang="en-GB" sz="1000" dirty="0" smtClean="0">
                          <a:solidFill>
                            <a:schemeClr val="tx1"/>
                          </a:solidFill>
                          <a:latin typeface="+mn-lt"/>
                        </a:rPr>
                        <a:t>I can use different brushes sizes effectively.</a:t>
                      </a:r>
                    </a:p>
                    <a:p>
                      <a:r>
                        <a:rPr lang="en-GB" sz="1000" dirty="0" smtClean="0">
                          <a:solidFill>
                            <a:schemeClr val="tx1"/>
                          </a:solidFill>
                          <a:latin typeface="+mn-lt"/>
                        </a:rPr>
                        <a:t>I can use sweeping motions in</a:t>
                      </a:r>
                      <a:r>
                        <a:rPr lang="en-GB" sz="1000" baseline="0" dirty="0" smtClean="0">
                          <a:solidFill>
                            <a:schemeClr val="tx1"/>
                          </a:solidFill>
                          <a:latin typeface="+mn-lt"/>
                        </a:rPr>
                        <a:t> different directions to create movement.</a:t>
                      </a:r>
                      <a:endParaRPr lang="en-GB" sz="1000" dirty="0" smtClean="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dirty="0" smtClean="0">
                          <a:solidFill>
                            <a:schemeClr val="tx1"/>
                          </a:solidFill>
                          <a:latin typeface="+mn-lt"/>
                        </a:rPr>
                        <a:t>‘0’ brush (smallest)</a:t>
                      </a:r>
                    </a:p>
                    <a:p>
                      <a:r>
                        <a:rPr lang="en-GB" sz="1000" dirty="0" smtClean="0">
                          <a:solidFill>
                            <a:schemeClr val="tx1"/>
                          </a:solidFill>
                          <a:latin typeface="+mn-lt"/>
                        </a:rPr>
                        <a:t>‘30’ brush (largest)</a:t>
                      </a:r>
                    </a:p>
                    <a:p>
                      <a:endParaRPr lang="en-GB" sz="1000" dirty="0">
                        <a:solidFill>
                          <a:schemeClr val="tx1"/>
                        </a:solidFill>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1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26912863"/>
                  </a:ext>
                </a:extLst>
              </a:tr>
              <a:tr h="7779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kern="1200" dirty="0">
                          <a:solidFill>
                            <a:schemeClr val="tx1"/>
                          </a:solidFill>
                          <a:latin typeface="+mn-lt"/>
                          <a:ea typeface="+mn-ea"/>
                          <a:cs typeface="+mn-cs"/>
                        </a:rPr>
                        <a:t>End of Unit Assessment:</a:t>
                      </a:r>
                      <a:endParaRPr lang="en-GB" sz="1500" b="1"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FF"/>
                    </a:solidFill>
                  </a:tcPr>
                </a:tc>
                <a:tc gridSpan="2">
                  <a:txBody>
                    <a:bodyPr/>
                    <a:lstStyle/>
                    <a:p>
                      <a:r>
                        <a:rPr lang="en-GB" sz="1400" dirty="0" smtClean="0">
                          <a:solidFill>
                            <a:schemeClr val="tx1"/>
                          </a:solidFill>
                          <a:latin typeface="+mn-lt"/>
                        </a:rPr>
                        <a:t>Children put on an ‘outdoor’ exhibition for parents</a:t>
                      </a:r>
                      <a:r>
                        <a:rPr lang="en-GB" sz="1400" baseline="0" dirty="0" smtClean="0">
                          <a:solidFill>
                            <a:schemeClr val="tx1"/>
                          </a:solidFill>
                          <a:latin typeface="+mn-lt"/>
                        </a:rPr>
                        <a:t> to see. Children talk through their journey.</a:t>
                      </a:r>
                      <a:endParaRPr lang="en-GB" sz="14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spcAft>
                          <a:spcPts val="0"/>
                        </a:spcAft>
                      </a:pPr>
                      <a:endParaRPr lang="en-GB" sz="11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solidFill>
                          <a:schemeClr val="tx1"/>
                        </a:solidFill>
                        <a:latin typeface="Bradley Hand" pitchFamily="2"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7667047"/>
                  </a:ext>
                </a:extLst>
              </a:tr>
            </a:tbl>
          </a:graphicData>
        </a:graphic>
      </p:graphicFrame>
      <p:pic>
        <p:nvPicPr>
          <p:cNvPr id="2" name="Picture 1"/>
          <p:cNvPicPr>
            <a:picLocks noChangeAspect="1"/>
          </p:cNvPicPr>
          <p:nvPr/>
        </p:nvPicPr>
        <p:blipFill>
          <a:blip r:embed="rId2"/>
          <a:stretch>
            <a:fillRect/>
          </a:stretch>
        </p:blipFill>
        <p:spPr>
          <a:xfrm>
            <a:off x="9282545" y="2894400"/>
            <a:ext cx="922237" cy="932372"/>
          </a:xfrm>
          <a:prstGeom prst="rect">
            <a:avLst/>
          </a:prstGeom>
        </p:spPr>
      </p:pic>
      <p:pic>
        <p:nvPicPr>
          <p:cNvPr id="3" name="Picture 2"/>
          <p:cNvPicPr>
            <a:picLocks noChangeAspect="1"/>
          </p:cNvPicPr>
          <p:nvPr/>
        </p:nvPicPr>
        <p:blipFill>
          <a:blip r:embed="rId3"/>
          <a:stretch>
            <a:fillRect/>
          </a:stretch>
        </p:blipFill>
        <p:spPr>
          <a:xfrm>
            <a:off x="5884499" y="2851410"/>
            <a:ext cx="1209028" cy="992733"/>
          </a:xfrm>
          <a:prstGeom prst="rect">
            <a:avLst/>
          </a:prstGeom>
        </p:spPr>
      </p:pic>
    </p:spTree>
    <p:extLst>
      <p:ext uri="{BB962C8B-B14F-4D97-AF65-F5344CB8AC3E}">
        <p14:creationId xmlns:p14="http://schemas.microsoft.com/office/powerpoint/2010/main" val="39276987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62D61554D32F54A8E2549AB33328B65" ma:contentTypeVersion="18" ma:contentTypeDescription="Create a new document." ma:contentTypeScope="" ma:versionID="d6fd96876f9f8d6418414042edd74cef">
  <xsd:schema xmlns:xsd="http://www.w3.org/2001/XMLSchema" xmlns:xs="http://www.w3.org/2001/XMLSchema" xmlns:p="http://schemas.microsoft.com/office/2006/metadata/properties" xmlns:ns2="6bfe34b0-8285-4faf-89ce-afee5764f9cd" xmlns:ns3="b3853f81-70ba-4816-b006-92c8a11a9a30" targetNamespace="http://schemas.microsoft.com/office/2006/metadata/properties" ma:root="true" ma:fieldsID="c2ece45407b7113c41f58eb88c116d87" ns2:_="" ns3:_="">
    <xsd:import namespace="6bfe34b0-8285-4faf-89ce-afee5764f9cd"/>
    <xsd:import namespace="b3853f81-70ba-4816-b006-92c8a11a9a3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DateTaken" minOccurs="0"/>
                <xsd:element ref="ns2:MediaServiceLocatio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bfe34b0-8285-4faf-89ce-afee5764f9cd"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Location" ma:index="14" nillable="true" ma:displayName="MediaServiceLoca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a3be15d-62ab-4747-9cca-abaedad99e2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3853f81-70ba-4816-b006-92c8a11a9a3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6aacd3d6-2f2d-42d9-a2c5-476c3880d4c7}" ma:internalName="TaxCatchAll" ma:showField="CatchAllData" ma:web="b3853f81-70ba-4816-b006-92c8a11a9a3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b3853f81-70ba-4816-b006-92c8a11a9a30" xsi:nil="true"/>
    <lcf76f155ced4ddcb4097134ff3c332f xmlns="6bfe34b0-8285-4faf-89ce-afee5764f9c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63A0841-4805-4BE9-9B3C-81A44DF374BA}">
  <ds:schemaRefs>
    <ds:schemaRef ds:uri="http://schemas.microsoft.com/sharepoint/v3/contenttype/forms"/>
  </ds:schemaRefs>
</ds:datastoreItem>
</file>

<file path=customXml/itemProps2.xml><?xml version="1.0" encoding="utf-8"?>
<ds:datastoreItem xmlns:ds="http://schemas.openxmlformats.org/officeDocument/2006/customXml" ds:itemID="{7E3B6A5A-4A28-42E3-A530-516A4A1C6DF7}"/>
</file>

<file path=customXml/itemProps3.xml><?xml version="1.0" encoding="utf-8"?>
<ds:datastoreItem xmlns:ds="http://schemas.openxmlformats.org/officeDocument/2006/customXml" ds:itemID="{78ABFE71-F287-4964-96B8-983F683646F5}">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3853f81-70ba-4816-b006-92c8a11a9a30"/>
    <ds:schemaRef ds:uri="http://purl.org/dc/elements/1.1/"/>
    <ds:schemaRef ds:uri="http://schemas.microsoft.com/office/2006/metadata/properties"/>
    <ds:schemaRef ds:uri="6bfe34b0-8285-4faf-89ce-afee5764f9cd"/>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1220</TotalTime>
  <Words>358</Words>
  <Application>Microsoft Office PowerPoint</Application>
  <PresentationFormat>Widescreen</PresentationFormat>
  <Paragraphs>31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Bradley Hand</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Loader</dc:creator>
  <cp:lastModifiedBy>Rachel Sykes</cp:lastModifiedBy>
  <cp:revision>46</cp:revision>
  <dcterms:created xsi:type="dcterms:W3CDTF">2022-03-15T08:02:00Z</dcterms:created>
  <dcterms:modified xsi:type="dcterms:W3CDTF">2023-09-01T07:16:58Z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0x010100F62D61554D32F54A8E2549AB33328B65</vt:lpwstr>
  </property>
</Properties>
</file>