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009999"/>
    <a:srgbClr val="33CCCC"/>
    <a:srgbClr val="FF00FF"/>
    <a:srgbClr val="FFCCFF"/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AA3117-BD32-5596-FBFC-D9177858B52D}" v="5" dt="2023-09-08T12:52:57.1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Sykes" userId="S::rachelsykes@rainbowforgeacademy.co.uk::7d7ccafa-2f32-421e-9f6b-2e5ded71d413" providerId="AD" clId="Web-{43AA3117-BD32-5596-FBFC-D9177858B52D}"/>
    <pc:docChg chg="delSld">
      <pc:chgData name="Rachel Sykes" userId="S::rachelsykes@rainbowforgeacademy.co.uk::7d7ccafa-2f32-421e-9f6b-2e5ded71d413" providerId="AD" clId="Web-{43AA3117-BD32-5596-FBFC-D9177858B52D}" dt="2023-09-08T12:52:57.182" v="4"/>
      <pc:docMkLst>
        <pc:docMk/>
      </pc:docMkLst>
      <pc:sldChg chg="del">
        <pc:chgData name="Rachel Sykes" userId="S::rachelsykes@rainbowforgeacademy.co.uk::7d7ccafa-2f32-421e-9f6b-2e5ded71d413" providerId="AD" clId="Web-{43AA3117-BD32-5596-FBFC-D9177858B52D}" dt="2023-09-08T12:52:53.526" v="1"/>
        <pc:sldMkLst>
          <pc:docMk/>
          <pc:sldMk cId="3163270518" sldId="257"/>
        </pc:sldMkLst>
      </pc:sldChg>
      <pc:sldChg chg="del">
        <pc:chgData name="Rachel Sykes" userId="S::rachelsykes@rainbowforgeacademy.co.uk::7d7ccafa-2f32-421e-9f6b-2e5ded71d413" providerId="AD" clId="Web-{43AA3117-BD32-5596-FBFC-D9177858B52D}" dt="2023-09-08T12:52:54.557" v="2"/>
        <pc:sldMkLst>
          <pc:docMk/>
          <pc:sldMk cId="338430417" sldId="258"/>
        </pc:sldMkLst>
      </pc:sldChg>
      <pc:sldChg chg="del">
        <pc:chgData name="Rachel Sykes" userId="S::rachelsykes@rainbowforgeacademy.co.uk::7d7ccafa-2f32-421e-9f6b-2e5ded71d413" providerId="AD" clId="Web-{43AA3117-BD32-5596-FBFC-D9177858B52D}" dt="2023-09-08T12:52:55.776" v="3"/>
        <pc:sldMkLst>
          <pc:docMk/>
          <pc:sldMk cId="356019203" sldId="259"/>
        </pc:sldMkLst>
      </pc:sldChg>
      <pc:sldChg chg="del">
        <pc:chgData name="Rachel Sykes" userId="S::rachelsykes@rainbowforgeacademy.co.uk::7d7ccafa-2f32-421e-9f6b-2e5ded71d413" providerId="AD" clId="Web-{43AA3117-BD32-5596-FBFC-D9177858B52D}" dt="2023-09-08T12:52:57.182" v="4"/>
        <pc:sldMkLst>
          <pc:docMk/>
          <pc:sldMk cId="1232342315" sldId="260"/>
        </pc:sldMkLst>
      </pc:sldChg>
      <pc:sldChg chg="del">
        <pc:chgData name="Rachel Sykes" userId="S::rachelsykes@rainbowforgeacademy.co.uk::7d7ccafa-2f32-421e-9f6b-2e5ded71d413" providerId="AD" clId="Web-{43AA3117-BD32-5596-FBFC-D9177858B52D}" dt="2023-09-08T12:52:51.948" v="0"/>
        <pc:sldMkLst>
          <pc:docMk/>
          <pc:sldMk cId="3810415020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F488-0880-4BA6-8CAD-F8825B604B81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226F-97AC-4A45-84C0-FBDE0C510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880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F488-0880-4BA6-8CAD-F8825B604B81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226F-97AC-4A45-84C0-FBDE0C510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66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F488-0880-4BA6-8CAD-F8825B604B81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226F-97AC-4A45-84C0-FBDE0C510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83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F488-0880-4BA6-8CAD-F8825B604B81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226F-97AC-4A45-84C0-FBDE0C510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54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F488-0880-4BA6-8CAD-F8825B604B81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226F-97AC-4A45-84C0-FBDE0C510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13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F488-0880-4BA6-8CAD-F8825B604B81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226F-97AC-4A45-84C0-FBDE0C510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84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F488-0880-4BA6-8CAD-F8825B604B81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226F-97AC-4A45-84C0-FBDE0C510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20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F488-0880-4BA6-8CAD-F8825B604B81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226F-97AC-4A45-84C0-FBDE0C510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2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F488-0880-4BA6-8CAD-F8825B604B81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226F-97AC-4A45-84C0-FBDE0C510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6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F488-0880-4BA6-8CAD-F8825B604B81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226F-97AC-4A45-84C0-FBDE0C510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1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F488-0880-4BA6-8CAD-F8825B604B81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226F-97AC-4A45-84C0-FBDE0C510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69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DF488-0880-4BA6-8CAD-F8825B604B81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B226F-97AC-4A45-84C0-FBDE0C510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83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https://www.fundmc.co.uk/product/graffiti-for-beginner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https://www.youtube.com/watch?v=pPVyCC7sbyM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youtube.com/watch?v=wP42X6ydl1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05661" y="111413"/>
            <a:ext cx="7561575" cy="710623"/>
          </a:xfrm>
          <a:noFill/>
        </p:spPr>
        <p:txBody>
          <a:bodyPr>
            <a:noAutofit/>
          </a:bodyPr>
          <a:lstStyle/>
          <a:p>
            <a:r>
              <a:rPr lang="en-GB" sz="2200" b="1" dirty="0"/>
              <a:t>Street Art- </a:t>
            </a:r>
            <a:r>
              <a:rPr lang="en-GB" sz="2200" b="1" dirty="0" err="1"/>
              <a:t>Faunagraphic</a:t>
            </a:r>
            <a:r>
              <a:rPr lang="en-GB" sz="2200" b="1" dirty="0"/>
              <a:t> &amp; Phlegm</a:t>
            </a:r>
            <a:br>
              <a:rPr lang="en-GB" sz="2200" b="1" dirty="0">
                <a:solidFill>
                  <a:srgbClr val="FF00FF"/>
                </a:solidFill>
              </a:rPr>
            </a:br>
            <a:r>
              <a:rPr lang="en-GB" sz="2200" b="1" dirty="0">
                <a:solidFill>
                  <a:srgbClr val="33CCCC"/>
                </a:solidFill>
              </a:rPr>
              <a:t>Painting unit: KS2 Knowledge Mat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62243961"/>
              </p:ext>
            </p:extLst>
          </p:nvPr>
        </p:nvGraphicFramePr>
        <p:xfrm>
          <a:off x="130602" y="206508"/>
          <a:ext cx="4001943" cy="43667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3100">
                  <a:extLst>
                    <a:ext uri="{9D8B030D-6E8A-4147-A177-3AD203B41FA5}">
                      <a16:colId xmlns:a16="http://schemas.microsoft.com/office/drawing/2014/main" val="1615185157"/>
                    </a:ext>
                  </a:extLst>
                </a:gridCol>
                <a:gridCol w="2718843">
                  <a:extLst>
                    <a:ext uri="{9D8B030D-6E8A-4147-A177-3AD203B41FA5}">
                      <a16:colId xmlns:a16="http://schemas.microsoft.com/office/drawing/2014/main" val="2120406973"/>
                    </a:ext>
                  </a:extLst>
                </a:gridCol>
              </a:tblGrid>
              <a:tr h="479715">
                <a:tc gridSpan="2"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Art</a:t>
                      </a:r>
                      <a:r>
                        <a:rPr lang="en-GB" b="1" baseline="0" dirty="0"/>
                        <a:t> Vocabulary</a:t>
                      </a:r>
                      <a:endParaRPr lang="en-GB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893662"/>
                  </a:ext>
                </a:extLst>
              </a:tr>
              <a:tr h="572430">
                <a:tc>
                  <a:txBody>
                    <a:bodyPr/>
                    <a:lstStyle/>
                    <a:p>
                      <a:r>
                        <a:rPr lang="en-GB" sz="1600" b="1" dirty="0"/>
                        <a:t>Street 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Defined as “public-space artwork that's created for consumption outside of the typical art gallery setting,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527111"/>
                  </a:ext>
                </a:extLst>
              </a:tr>
              <a:tr h="341745">
                <a:tc>
                  <a:txBody>
                    <a:bodyPr/>
                    <a:lstStyle/>
                    <a:p>
                      <a:r>
                        <a:rPr lang="en-GB" sz="1600" b="1" dirty="0"/>
                        <a:t>Graffiti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Graffiti  is word-based, whereas Street Art  is image-based</a:t>
                      </a:r>
                      <a:r>
                        <a:rPr lang="en-GB" sz="1200" b="0" i="0" dirty="0">
                          <a:solidFill>
                            <a:srgbClr val="4D5156"/>
                          </a:solidFill>
                          <a:effectLst/>
                          <a:latin typeface="Google Sans"/>
                        </a:rPr>
                        <a:t>. 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406833"/>
                  </a:ext>
                </a:extLst>
              </a:tr>
              <a:tr h="507379">
                <a:tc>
                  <a:txBody>
                    <a:bodyPr/>
                    <a:lstStyle/>
                    <a:p>
                      <a:r>
                        <a:rPr lang="en-GB" sz="1600" b="1" dirty="0"/>
                        <a:t>Spray</a:t>
                      </a:r>
                      <a:r>
                        <a:rPr lang="en-GB" sz="1600" b="1" baseline="0" dirty="0"/>
                        <a:t> Paint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Perfect for artists, street art, and DIY. Spray paint has a perfect finish,</a:t>
                      </a:r>
                      <a:r>
                        <a:rPr lang="en-GB" sz="1200" baseline="0" dirty="0"/>
                        <a:t> </a:t>
                      </a:r>
                      <a:r>
                        <a:rPr lang="en-GB" sz="1200" dirty="0"/>
                        <a:t>exceptional coverage, and rapid drying and is contained</a:t>
                      </a:r>
                      <a:r>
                        <a:rPr lang="en-GB" sz="1200" baseline="0" dirty="0"/>
                        <a:t> in an aerosol can.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847897"/>
                  </a:ext>
                </a:extLst>
              </a:tr>
              <a:tr h="507379">
                <a:tc>
                  <a:txBody>
                    <a:bodyPr/>
                    <a:lstStyle/>
                    <a:p>
                      <a:r>
                        <a:rPr lang="en-GB" sz="1600" b="1" dirty="0"/>
                        <a:t>Mural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 mural is any piece of graphic artwork that is painted or applied directly to a wall, ceiling or other permanent substrate. Mural techniques include fresco, mosaic, graffiti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614305"/>
                  </a:ext>
                </a:extLst>
              </a:tr>
              <a:tr h="960950">
                <a:tc>
                  <a:txBody>
                    <a:bodyPr/>
                    <a:lstStyle/>
                    <a:p>
                      <a:r>
                        <a:rPr lang="en-GB" sz="1400" b="1" dirty="0"/>
                        <a:t>Brushstrokes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The configuration given to paint by contact with the bristles of a brush. also : the paint left on a surface by a single application of a brush or palette knife.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274787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2030953"/>
              </p:ext>
            </p:extLst>
          </p:nvPr>
        </p:nvGraphicFramePr>
        <p:xfrm>
          <a:off x="8836619" y="111413"/>
          <a:ext cx="3242100" cy="4663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42100">
                  <a:extLst>
                    <a:ext uri="{9D8B030D-6E8A-4147-A177-3AD203B41FA5}">
                      <a16:colId xmlns:a16="http://schemas.microsoft.com/office/drawing/2014/main" val="1530041999"/>
                    </a:ext>
                  </a:extLst>
                </a:gridCol>
              </a:tblGrid>
              <a:tr h="442103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Sticky knowledge</a:t>
                      </a:r>
                    </a:p>
                    <a:p>
                      <a:r>
                        <a:rPr lang="en-GB" sz="1400" dirty="0" err="1">
                          <a:solidFill>
                            <a:schemeClr val="accent1"/>
                          </a:solidFill>
                        </a:rPr>
                        <a:t>Faunagraphic</a:t>
                      </a:r>
                      <a:r>
                        <a:rPr lang="en-GB" sz="1400" dirty="0">
                          <a:solidFill>
                            <a:schemeClr val="accent1"/>
                          </a:solidFill>
                        </a:rPr>
                        <a:t>, Also known as Sarah Yates was born in Blackburn, Lancashire, England in 1987. Then spent most of the childhood in the Yorkshire town of </a:t>
                      </a:r>
                      <a:r>
                        <a:rPr lang="en-GB" sz="1400" dirty="0" err="1">
                          <a:solidFill>
                            <a:schemeClr val="accent1"/>
                          </a:solidFill>
                        </a:rPr>
                        <a:t>Todmorden</a:t>
                      </a:r>
                      <a:r>
                        <a:rPr lang="en-GB" sz="1400" dirty="0">
                          <a:solidFill>
                            <a:schemeClr val="accent1"/>
                          </a:solidFill>
                        </a:rPr>
                        <a:t>.</a:t>
                      </a:r>
                    </a:p>
                    <a:p>
                      <a:r>
                        <a:rPr lang="en-GB" sz="1400" dirty="0">
                          <a:solidFill>
                            <a:schemeClr val="accent1"/>
                          </a:solidFill>
                        </a:rPr>
                        <a:t>Her </a:t>
                      </a:r>
                      <a:r>
                        <a:rPr lang="en-GB" sz="1400" dirty="0" err="1">
                          <a:solidFill>
                            <a:schemeClr val="accent1"/>
                          </a:solidFill>
                        </a:rPr>
                        <a:t>spraypainting</a:t>
                      </a:r>
                      <a:r>
                        <a:rPr lang="en-GB" sz="1400" dirty="0">
                          <a:solidFill>
                            <a:schemeClr val="accent1"/>
                          </a:solidFill>
                        </a:rPr>
                        <a:t> journey began in 2008 when she first picked up a can at the age of 19 during her Graphic Design Degree with idea’s to merge graphics with nature related realism.</a:t>
                      </a:r>
                    </a:p>
                    <a:p>
                      <a:r>
                        <a:rPr lang="en-GB" sz="1400" dirty="0">
                          <a:solidFill>
                            <a:schemeClr val="accent1"/>
                          </a:solidFill>
                        </a:rPr>
                        <a:t>She then continued over 15 years growing her creative portfolio being based in Sheffield but painting murals and canvas for projects, events &amp; galleries within the UK and internationally.</a:t>
                      </a:r>
                    </a:p>
                    <a:p>
                      <a:r>
                        <a:rPr lang="en-GB" sz="1400" dirty="0" err="1">
                          <a:solidFill>
                            <a:schemeClr val="accent1"/>
                          </a:solidFill>
                        </a:rPr>
                        <a:t>Faunagraphic’s</a:t>
                      </a:r>
                      <a:r>
                        <a:rPr lang="en-GB" sz="1400" dirty="0">
                          <a:solidFill>
                            <a:schemeClr val="accent1"/>
                          </a:solidFill>
                        </a:rPr>
                        <a:t> work has been featured on BBC Earth, BBC Country-file &amp; Spring-watch to name a few and is included in various art publications.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16759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23975" y="6242714"/>
            <a:ext cx="3408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‘Waterlilies’ 1916-1919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23975" y="3117355"/>
            <a:ext cx="160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Claude Monet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910" y="2447332"/>
            <a:ext cx="2616334" cy="1574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968" y="753607"/>
            <a:ext cx="2787793" cy="1574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5326" y="4867563"/>
            <a:ext cx="2349621" cy="1657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8928" y="5180510"/>
            <a:ext cx="2253160" cy="1561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25254" y="4141057"/>
            <a:ext cx="27247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09999"/>
                </a:solidFill>
              </a:rPr>
              <a:t>Phlegm is a world-known cartoonist and illustrator from Wales. He is also well known for his self-published comics and highly creative street art. Phlegm’s work is distinctively detailed composed of odd figures and a narrative structure. His work inspires greatness and is even often inspired by graffiti where Phlegm transforms run down urban spaces and factories.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3910" y="1144080"/>
            <a:ext cx="2030992" cy="105310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14791" y="2443133"/>
            <a:ext cx="1799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7"/>
              </a:rPr>
              <a:t>Graffiti for beginners</a:t>
            </a:r>
            <a:endParaRPr lang="en-GB" dirty="0"/>
          </a:p>
          <a:p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1889" y="3125756"/>
            <a:ext cx="1183348" cy="105423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0602" y="4774853"/>
            <a:ext cx="4275059" cy="1754326"/>
          </a:xfrm>
          <a:prstGeom prst="rect">
            <a:avLst/>
          </a:prstGeom>
          <a:solidFill>
            <a:srgbClr val="00FFCC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Try these tasks at home:</a:t>
            </a:r>
          </a:p>
          <a:p>
            <a:r>
              <a:rPr lang="en-GB" dirty="0">
                <a:hlinkClick r:id="rId9"/>
              </a:rPr>
              <a:t>How to be a street artist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10"/>
              </a:rPr>
              <a:t>Street Art-Behind the News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133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3853f81-70ba-4816-b006-92c8a11a9a30" xsi:nil="true"/>
    <lcf76f155ced4ddcb4097134ff3c332f xmlns="6bfe34b0-8285-4faf-89ce-afee5764f9c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2D61554D32F54A8E2549AB33328B65" ma:contentTypeVersion="18" ma:contentTypeDescription="Create a new document." ma:contentTypeScope="" ma:versionID="d6fd96876f9f8d6418414042edd74cef">
  <xsd:schema xmlns:xsd="http://www.w3.org/2001/XMLSchema" xmlns:xs="http://www.w3.org/2001/XMLSchema" xmlns:p="http://schemas.microsoft.com/office/2006/metadata/properties" xmlns:ns2="6bfe34b0-8285-4faf-89ce-afee5764f9cd" xmlns:ns3="b3853f81-70ba-4816-b006-92c8a11a9a30" targetNamespace="http://schemas.microsoft.com/office/2006/metadata/properties" ma:root="true" ma:fieldsID="c2ece45407b7113c41f58eb88c116d87" ns2:_="" ns3:_="">
    <xsd:import namespace="6bfe34b0-8285-4faf-89ce-afee5764f9cd"/>
    <xsd:import namespace="b3853f81-70ba-4816-b006-92c8a11a9a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fe34b0-8285-4faf-89ce-afee5764f9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a3be15d-62ab-4747-9cca-abaedad99e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853f81-70ba-4816-b006-92c8a11a9a3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aacd3d6-2f2d-42d9-a2c5-476c3880d4c7}" ma:internalName="TaxCatchAll" ma:showField="CatchAllData" ma:web="b3853f81-70ba-4816-b006-92c8a11a9a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C69B73-1F8D-459B-B48B-1F7B0CA78599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b3853f81-70ba-4816-b006-92c8a11a9a30"/>
    <ds:schemaRef ds:uri="6bfe34b0-8285-4faf-89ce-afee5764f9cd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804FCB7-6FC0-413C-8DBA-4FE98DEB39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fe34b0-8285-4faf-89ce-afee5764f9cd"/>
    <ds:schemaRef ds:uri="b3853f81-70ba-4816-b006-92c8a11a9a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ADCB5B-B8C3-4282-839D-B517DBF852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721</Words>
  <Application>Microsoft Office PowerPoint</Application>
  <PresentationFormat>Widescreen</PresentationFormat>
  <Paragraphs>95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Street Art- Faunagraphic &amp; Phlegm Painting unit: KS2 Knowledge Mat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DT Juggling Bags: UKS2 Knowledge Mat</dc:title>
  <dc:creator>Rachel Sykes</dc:creator>
  <cp:lastModifiedBy>Rachel Sykes</cp:lastModifiedBy>
  <cp:revision>50</cp:revision>
  <dcterms:created xsi:type="dcterms:W3CDTF">2021-05-21T18:38:06Z</dcterms:created>
  <dcterms:modified xsi:type="dcterms:W3CDTF">2023-09-08T12:53:02Z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0x010100F62D61554D32F54A8E2549AB33328B65</vt:lpwstr>
  </property>
  <property fmtid="{D5CDD505-2E9C-101B-9397-08002B2CF9AE}" pid="3" name="MediaServiceImageTags">
    <vt:lpwstr/>
  </property>
</Properties>
</file>