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FF"/>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6178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53066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32383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45554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DF488-0880-4BA6-8CAD-F8825B604B81}"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17213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DF488-0880-4BA6-8CAD-F8825B604B81}"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32084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DF488-0880-4BA6-8CAD-F8825B604B81}" type="datetimeFigureOut">
              <a:rPr lang="en-GB" smtClean="0"/>
              <a:t>25/05/2021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74520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DF488-0880-4BA6-8CAD-F8825B604B81}" type="datetimeFigureOut">
              <a:rPr lang="en-GB" smtClean="0"/>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99682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DF488-0880-4BA6-8CAD-F8825B604B81}" type="datetimeFigureOut">
              <a:rPr lang="en-GB" smtClean="0"/>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1776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DF488-0880-4BA6-8CAD-F8825B604B81}"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5551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DF488-0880-4BA6-8CAD-F8825B604B81}"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72669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DF488-0880-4BA6-8CAD-F8825B604B81}" type="datetimeFigureOut">
              <a:rPr lang="en-GB" smtClean="0"/>
              <a:t>25/05/2021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B226F-97AC-4A45-84C0-FBDE0C51093B}" type="slidenum">
              <a:rPr lang="en-GB" smtClean="0"/>
              <a:t>‹#›</a:t>
            </a:fld>
            <a:endParaRPr lang="en-GB"/>
          </a:p>
        </p:txBody>
      </p:sp>
    </p:spTree>
    <p:extLst>
      <p:ext uri="{BB962C8B-B14F-4D97-AF65-F5344CB8AC3E}">
        <p14:creationId xmlns:p14="http://schemas.microsoft.com/office/powerpoint/2010/main" val="425483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5661" y="111413"/>
            <a:ext cx="7561575" cy="710623"/>
          </a:xfrm>
          <a:noFill/>
        </p:spPr>
        <p:txBody>
          <a:bodyPr>
            <a:normAutofit/>
          </a:bodyPr>
          <a:lstStyle/>
          <a:p>
            <a:r>
              <a:rPr lang="en-GB" sz="3500" b="1" dirty="0" smtClean="0">
                <a:solidFill>
                  <a:srgbClr val="FF00FF"/>
                </a:solidFill>
              </a:rPr>
              <a:t>DT Juggling Bags: UKS2 Knowledge Mat</a:t>
            </a:r>
            <a:endParaRPr lang="en-GB" sz="3500" b="1" dirty="0">
              <a:solidFill>
                <a:srgbClr val="FF00FF"/>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38661976"/>
              </p:ext>
            </p:extLst>
          </p:nvPr>
        </p:nvGraphicFramePr>
        <p:xfrm>
          <a:off x="157773" y="111413"/>
          <a:ext cx="4044773" cy="6138503"/>
        </p:xfrm>
        <a:graphic>
          <a:graphicData uri="http://schemas.openxmlformats.org/drawingml/2006/table">
            <a:tbl>
              <a:tblPr firstRow="1" bandRow="1">
                <a:tableStyleId>{5940675A-B579-460E-94D1-54222C63F5DA}</a:tableStyleId>
              </a:tblPr>
              <a:tblGrid>
                <a:gridCol w="859784">
                  <a:extLst>
                    <a:ext uri="{9D8B030D-6E8A-4147-A177-3AD203B41FA5}">
                      <a16:colId xmlns:a16="http://schemas.microsoft.com/office/drawing/2014/main" val="1615185157"/>
                    </a:ext>
                  </a:extLst>
                </a:gridCol>
                <a:gridCol w="3184989">
                  <a:extLst>
                    <a:ext uri="{9D8B030D-6E8A-4147-A177-3AD203B41FA5}">
                      <a16:colId xmlns:a16="http://schemas.microsoft.com/office/drawing/2014/main" val="2120406973"/>
                    </a:ext>
                  </a:extLst>
                </a:gridCol>
              </a:tblGrid>
              <a:tr h="563418">
                <a:tc gridSpan="2">
                  <a:txBody>
                    <a:bodyPr/>
                    <a:lstStyle/>
                    <a:p>
                      <a:pPr algn="ctr"/>
                      <a:r>
                        <a:rPr lang="en-GB" b="1" dirty="0" smtClean="0"/>
                        <a:t>Design</a:t>
                      </a:r>
                      <a:r>
                        <a:rPr lang="en-GB" b="1" baseline="0" dirty="0" smtClean="0"/>
                        <a:t> &amp; Technology Vocabulary</a:t>
                      </a:r>
                      <a:endParaRPr lang="en-GB" b="1" dirty="0"/>
                    </a:p>
                  </a:txBody>
                  <a:tcPr>
                    <a:solidFill>
                      <a:srgbClr val="FF99FF"/>
                    </a:solidFill>
                  </a:tcPr>
                </a:tc>
                <a:tc hMerge="1">
                  <a:txBody>
                    <a:bodyPr/>
                    <a:lstStyle/>
                    <a:p>
                      <a:endParaRPr lang="en-GB" dirty="0"/>
                    </a:p>
                  </a:txBody>
                  <a:tcPr/>
                </a:tc>
                <a:extLst>
                  <a:ext uri="{0D108BD9-81ED-4DB2-BD59-A6C34878D82A}">
                    <a16:rowId xmlns:a16="http://schemas.microsoft.com/office/drawing/2014/main" val="3091893662"/>
                  </a:ext>
                </a:extLst>
              </a:tr>
              <a:tr h="328633">
                <a:tc>
                  <a:txBody>
                    <a:bodyPr/>
                    <a:lstStyle/>
                    <a:p>
                      <a:r>
                        <a:rPr lang="en-GB" sz="1000" b="1" dirty="0" smtClean="0"/>
                        <a:t>Waterproof</a:t>
                      </a:r>
                      <a:endParaRPr lang="en-GB" sz="1000" b="1" dirty="0"/>
                    </a:p>
                  </a:txBody>
                  <a:tcPr/>
                </a:tc>
                <a:tc>
                  <a:txBody>
                    <a:bodyPr/>
                    <a:lstStyle/>
                    <a:p>
                      <a:r>
                        <a:rPr lang="en-GB" sz="1200" dirty="0" smtClean="0"/>
                        <a:t>A fabric which does not allow</a:t>
                      </a:r>
                      <a:r>
                        <a:rPr lang="en-GB" sz="1200" baseline="0" dirty="0" smtClean="0"/>
                        <a:t> water in.</a:t>
                      </a:r>
                      <a:endParaRPr lang="en-GB" sz="1200" dirty="0"/>
                    </a:p>
                  </a:txBody>
                  <a:tcPr/>
                </a:tc>
                <a:extLst>
                  <a:ext uri="{0D108BD9-81ED-4DB2-BD59-A6C34878D82A}">
                    <a16:rowId xmlns:a16="http://schemas.microsoft.com/office/drawing/2014/main" val="2824527111"/>
                  </a:ext>
                </a:extLst>
              </a:tr>
              <a:tr h="405164">
                <a:tc>
                  <a:txBody>
                    <a:bodyPr/>
                    <a:lstStyle/>
                    <a:p>
                      <a:r>
                        <a:rPr lang="en-GB" sz="1200" b="1" dirty="0" smtClean="0"/>
                        <a:t>Water-repellent</a:t>
                      </a:r>
                      <a:endParaRPr lang="en-GB" sz="1200" b="1" dirty="0"/>
                    </a:p>
                  </a:txBody>
                  <a:tcPr/>
                </a:tc>
                <a:tc>
                  <a:txBody>
                    <a:bodyPr/>
                    <a:lstStyle/>
                    <a:p>
                      <a:r>
                        <a:rPr lang="en-GB" sz="1200" dirty="0" smtClean="0"/>
                        <a:t>Fabric</a:t>
                      </a:r>
                      <a:r>
                        <a:rPr lang="en-GB" sz="1200" baseline="0" dirty="0" smtClean="0"/>
                        <a:t> with a </a:t>
                      </a:r>
                      <a:r>
                        <a:rPr lang="en-GB" sz="1200" dirty="0" smtClean="0"/>
                        <a:t>coating </a:t>
                      </a:r>
                      <a:r>
                        <a:rPr lang="en-GB" sz="1200" dirty="0" smtClean="0"/>
                        <a:t>to</a:t>
                      </a:r>
                      <a:r>
                        <a:rPr lang="en-GB" sz="1200" baseline="0" dirty="0" smtClean="0"/>
                        <a:t> prevent water from soaking in.</a:t>
                      </a:r>
                      <a:endParaRPr lang="en-GB" sz="1200" dirty="0"/>
                    </a:p>
                  </a:txBody>
                  <a:tcPr/>
                </a:tc>
                <a:extLst>
                  <a:ext uri="{0D108BD9-81ED-4DB2-BD59-A6C34878D82A}">
                    <a16:rowId xmlns:a16="http://schemas.microsoft.com/office/drawing/2014/main" val="2457406833"/>
                  </a:ext>
                </a:extLst>
              </a:tr>
              <a:tr h="328633">
                <a:tc>
                  <a:txBody>
                    <a:bodyPr/>
                    <a:lstStyle/>
                    <a:p>
                      <a:r>
                        <a:rPr lang="en-GB" sz="1200" b="1" dirty="0" smtClean="0"/>
                        <a:t>Leather</a:t>
                      </a:r>
                      <a:endParaRPr lang="en-GB" sz="1200" b="1" dirty="0"/>
                    </a:p>
                  </a:txBody>
                  <a:tcPr/>
                </a:tc>
                <a:tc>
                  <a:txBody>
                    <a:bodyPr/>
                    <a:lstStyle/>
                    <a:p>
                      <a:r>
                        <a:rPr lang="en-GB" sz="1200" dirty="0" smtClean="0"/>
                        <a:t>Durable material</a:t>
                      </a:r>
                      <a:r>
                        <a:rPr lang="en-GB" sz="1200" baseline="0" dirty="0" smtClean="0"/>
                        <a:t> </a:t>
                      </a:r>
                      <a:r>
                        <a:rPr lang="en-GB" sz="1200" baseline="0" dirty="0" smtClean="0"/>
                        <a:t>from animal </a:t>
                      </a:r>
                      <a:r>
                        <a:rPr lang="en-GB" sz="1200" baseline="0" dirty="0" smtClean="0"/>
                        <a:t>raw hide.</a:t>
                      </a:r>
                      <a:endParaRPr lang="en-GB" sz="1200" dirty="0"/>
                    </a:p>
                  </a:txBody>
                  <a:tcPr/>
                </a:tc>
                <a:extLst>
                  <a:ext uri="{0D108BD9-81ED-4DB2-BD59-A6C34878D82A}">
                    <a16:rowId xmlns:a16="http://schemas.microsoft.com/office/drawing/2014/main" val="2299847897"/>
                  </a:ext>
                </a:extLst>
              </a:tr>
              <a:tr h="328633">
                <a:tc>
                  <a:txBody>
                    <a:bodyPr/>
                    <a:lstStyle/>
                    <a:p>
                      <a:r>
                        <a:rPr lang="en-GB" sz="1200" b="1" smtClean="0"/>
                        <a:t>Cotton </a:t>
                      </a:r>
                      <a:endParaRPr lang="en-GB" sz="1200" b="1" dirty="0"/>
                    </a:p>
                  </a:txBody>
                  <a:tcPr/>
                </a:tc>
                <a:tc>
                  <a:txBody>
                    <a:bodyPr/>
                    <a:lstStyle/>
                    <a:p>
                      <a:r>
                        <a:rPr lang="en-GB" sz="1200" dirty="0" smtClean="0"/>
                        <a:t>A fluffy fibre grown on the cotton plant.</a:t>
                      </a:r>
                      <a:endParaRPr lang="en-GB" sz="1200" dirty="0"/>
                    </a:p>
                  </a:txBody>
                  <a:tcPr/>
                </a:tc>
                <a:extLst>
                  <a:ext uri="{0D108BD9-81ED-4DB2-BD59-A6C34878D82A}">
                    <a16:rowId xmlns:a16="http://schemas.microsoft.com/office/drawing/2014/main" val="621557334"/>
                  </a:ext>
                </a:extLst>
              </a:tr>
              <a:tr h="405164">
                <a:tc>
                  <a:txBody>
                    <a:bodyPr/>
                    <a:lstStyle/>
                    <a:p>
                      <a:r>
                        <a:rPr lang="en-GB" sz="1200" b="1" dirty="0" smtClean="0"/>
                        <a:t>Synthetic fabric</a:t>
                      </a:r>
                      <a:endParaRPr lang="en-GB" sz="1200" b="1" dirty="0"/>
                    </a:p>
                  </a:txBody>
                  <a:tcPr/>
                </a:tc>
                <a:tc>
                  <a:txBody>
                    <a:bodyPr/>
                    <a:lstStyle/>
                    <a:p>
                      <a:r>
                        <a:rPr lang="en-GB" sz="1200" dirty="0" smtClean="0"/>
                        <a:t>Fibres made from </a:t>
                      </a:r>
                      <a:r>
                        <a:rPr lang="en-GB" sz="1200" dirty="0" smtClean="0"/>
                        <a:t>chemicals.</a:t>
                      </a:r>
                      <a:endParaRPr lang="en-GB" sz="1200" dirty="0"/>
                    </a:p>
                  </a:txBody>
                  <a:tcPr/>
                </a:tc>
                <a:extLst>
                  <a:ext uri="{0D108BD9-81ED-4DB2-BD59-A6C34878D82A}">
                    <a16:rowId xmlns:a16="http://schemas.microsoft.com/office/drawing/2014/main" val="666274787"/>
                  </a:ext>
                </a:extLst>
              </a:tr>
              <a:tr h="328633">
                <a:tc>
                  <a:txBody>
                    <a:bodyPr/>
                    <a:lstStyle/>
                    <a:p>
                      <a:r>
                        <a:rPr lang="en-GB" sz="1200" b="1" dirty="0" smtClean="0"/>
                        <a:t>Invisible stitch</a:t>
                      </a:r>
                      <a:endParaRPr lang="en-GB" sz="1200" b="1" dirty="0"/>
                    </a:p>
                  </a:txBody>
                  <a:tcPr/>
                </a:tc>
                <a:tc>
                  <a:txBody>
                    <a:bodyPr/>
                    <a:lstStyle/>
                    <a:p>
                      <a:r>
                        <a:rPr lang="en-GB" sz="1200" dirty="0" smtClean="0"/>
                        <a:t>Joining</a:t>
                      </a:r>
                      <a:r>
                        <a:rPr lang="en-GB" sz="1200" baseline="0" dirty="0" smtClean="0"/>
                        <a:t> </a:t>
                      </a:r>
                      <a:r>
                        <a:rPr lang="en-GB" sz="1200" dirty="0" smtClean="0"/>
                        <a:t>two pieces of fabric </a:t>
                      </a:r>
                      <a:r>
                        <a:rPr lang="en-GB" sz="1200" dirty="0" smtClean="0"/>
                        <a:t>with threads </a:t>
                      </a:r>
                      <a:r>
                        <a:rPr lang="en-GB" sz="1200" smtClean="0"/>
                        <a:t>that that</a:t>
                      </a:r>
                      <a:r>
                        <a:rPr lang="en-GB" sz="1200" baseline="0" smtClean="0"/>
                        <a:t> are </a:t>
                      </a:r>
                      <a:r>
                        <a:rPr lang="en-GB" sz="1200" baseline="0" dirty="0" smtClean="0"/>
                        <a:t>invisible.</a:t>
                      </a:r>
                      <a:endParaRPr lang="en-GB" sz="1200" dirty="0"/>
                    </a:p>
                  </a:txBody>
                  <a:tcPr/>
                </a:tc>
                <a:extLst>
                  <a:ext uri="{0D108BD9-81ED-4DB2-BD59-A6C34878D82A}">
                    <a16:rowId xmlns:a16="http://schemas.microsoft.com/office/drawing/2014/main" val="3424378432"/>
                  </a:ext>
                </a:extLst>
              </a:tr>
              <a:tr h="328633">
                <a:tc>
                  <a:txBody>
                    <a:bodyPr/>
                    <a:lstStyle/>
                    <a:p>
                      <a:r>
                        <a:rPr lang="en-GB" sz="1200" b="1" dirty="0" smtClean="0"/>
                        <a:t>Running stitch</a:t>
                      </a:r>
                      <a:endParaRPr lang="en-GB" sz="1200" b="1" dirty="0"/>
                    </a:p>
                  </a:txBody>
                  <a:tcPr/>
                </a:tc>
                <a:tc>
                  <a:txBody>
                    <a:bodyPr/>
                    <a:lstStyle/>
                    <a:p>
                      <a:r>
                        <a:rPr lang="en-GB" sz="1200" dirty="0" smtClean="0"/>
                        <a:t>A basic stitch worked by passing the needle in and out of the fabric a regular distance.</a:t>
                      </a:r>
                      <a:endParaRPr lang="en-GB" sz="1200" dirty="0"/>
                    </a:p>
                  </a:txBody>
                  <a:tcPr/>
                </a:tc>
                <a:extLst>
                  <a:ext uri="{0D108BD9-81ED-4DB2-BD59-A6C34878D82A}">
                    <a16:rowId xmlns:a16="http://schemas.microsoft.com/office/drawing/2014/main" val="900114108"/>
                  </a:ext>
                </a:extLst>
              </a:tr>
              <a:tr h="328633">
                <a:tc>
                  <a:txBody>
                    <a:bodyPr/>
                    <a:lstStyle/>
                    <a:p>
                      <a:r>
                        <a:rPr lang="en-GB" sz="1200" b="1" dirty="0" smtClean="0"/>
                        <a:t>Juggling Bag</a:t>
                      </a:r>
                      <a:endParaRPr lang="en-GB" sz="1200" b="1" dirty="0"/>
                    </a:p>
                  </a:txBody>
                  <a:tcPr/>
                </a:tc>
                <a:tc>
                  <a:txBody>
                    <a:bodyPr/>
                    <a:lstStyle/>
                    <a:p>
                      <a:r>
                        <a:rPr lang="en-GB" sz="1200" dirty="0" smtClean="0"/>
                        <a:t>A popular prop used by jugglers in sets of 3 or more.</a:t>
                      </a:r>
                      <a:endParaRPr lang="en-GB" sz="1200" dirty="0"/>
                    </a:p>
                  </a:txBody>
                  <a:tcPr/>
                </a:tc>
                <a:extLst>
                  <a:ext uri="{0D108BD9-81ED-4DB2-BD59-A6C34878D82A}">
                    <a16:rowId xmlns:a16="http://schemas.microsoft.com/office/drawing/2014/main" val="1389964134"/>
                  </a:ext>
                </a:extLst>
              </a:tr>
              <a:tr h="328633">
                <a:tc>
                  <a:txBody>
                    <a:bodyPr/>
                    <a:lstStyle/>
                    <a:p>
                      <a:r>
                        <a:rPr lang="en-GB" sz="1000" b="1" dirty="0" smtClean="0"/>
                        <a:t>Tetrahedron</a:t>
                      </a:r>
                      <a:endParaRPr lang="en-GB" sz="1000" b="1" dirty="0"/>
                    </a:p>
                  </a:txBody>
                  <a:tcPr/>
                </a:tc>
                <a:tc>
                  <a:txBody>
                    <a:bodyPr/>
                    <a:lstStyle/>
                    <a:p>
                      <a:r>
                        <a:rPr lang="en-GB" sz="1200" dirty="0" smtClean="0"/>
                        <a:t>A solid shape have 4 plain triangular</a:t>
                      </a:r>
                      <a:r>
                        <a:rPr lang="en-GB" sz="1200" baseline="0" dirty="0" smtClean="0"/>
                        <a:t> faces.</a:t>
                      </a:r>
                      <a:endParaRPr lang="en-GB" sz="1200" dirty="0"/>
                    </a:p>
                  </a:txBody>
                  <a:tcPr/>
                </a:tc>
                <a:extLst>
                  <a:ext uri="{0D108BD9-81ED-4DB2-BD59-A6C34878D82A}">
                    <a16:rowId xmlns:a16="http://schemas.microsoft.com/office/drawing/2014/main" val="1361209596"/>
                  </a:ext>
                </a:extLst>
              </a:tr>
              <a:tr h="32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Cube</a:t>
                      </a:r>
                      <a:endParaRPr lang="en-GB" sz="1200" b="1" dirty="0"/>
                    </a:p>
                  </a:txBody>
                  <a:tcPr/>
                </a:tc>
                <a:tc>
                  <a:txBody>
                    <a:bodyPr/>
                    <a:lstStyle/>
                    <a:p>
                      <a:r>
                        <a:rPr lang="en-GB" sz="1200" dirty="0" smtClean="0"/>
                        <a:t>A 3D shape with six square faces.</a:t>
                      </a:r>
                      <a:endParaRPr lang="en-GB" sz="1200" dirty="0"/>
                    </a:p>
                  </a:txBody>
                  <a:tcPr/>
                </a:tc>
                <a:extLst>
                  <a:ext uri="{0D108BD9-81ED-4DB2-BD59-A6C34878D82A}">
                    <a16:rowId xmlns:a16="http://schemas.microsoft.com/office/drawing/2014/main" val="2214428363"/>
                  </a:ext>
                </a:extLst>
              </a:tr>
              <a:tr h="32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Sphere</a:t>
                      </a:r>
                      <a:endParaRPr lang="en-GB" sz="1200" b="1" dirty="0"/>
                    </a:p>
                  </a:txBody>
                  <a:tcPr/>
                </a:tc>
                <a:tc>
                  <a:txBody>
                    <a:bodyPr/>
                    <a:lstStyle/>
                    <a:p>
                      <a:r>
                        <a:rPr lang="en-GB" sz="1200" dirty="0" smtClean="0"/>
                        <a:t>A round solid shape with every point on it’s surface equidistant from its centre.</a:t>
                      </a:r>
                      <a:endParaRPr lang="en-GB" sz="1200" dirty="0"/>
                    </a:p>
                  </a:txBody>
                  <a:tcPr/>
                </a:tc>
                <a:extLst>
                  <a:ext uri="{0D108BD9-81ED-4DB2-BD59-A6C34878D82A}">
                    <a16:rowId xmlns:a16="http://schemas.microsoft.com/office/drawing/2014/main" val="1371407127"/>
                  </a:ext>
                </a:extLst>
              </a:tr>
              <a:tr h="32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Seam</a:t>
                      </a:r>
                      <a:endParaRPr lang="en-GB" sz="1200" b="1" dirty="0"/>
                    </a:p>
                  </a:txBody>
                  <a:tcPr/>
                </a:tc>
                <a:tc>
                  <a:txBody>
                    <a:bodyPr/>
                    <a:lstStyle/>
                    <a:p>
                      <a:r>
                        <a:rPr lang="en-GB" sz="1200" dirty="0" smtClean="0"/>
                        <a:t>A line where 2 pieces of fabric are sewn </a:t>
                      </a:r>
                      <a:r>
                        <a:rPr lang="en-GB" sz="1200" dirty="0" smtClean="0"/>
                        <a:t>together.</a:t>
                      </a:r>
                      <a:endParaRPr lang="en-GB" sz="1200" dirty="0"/>
                    </a:p>
                  </a:txBody>
                  <a:tcPr/>
                </a:tc>
                <a:extLst>
                  <a:ext uri="{0D108BD9-81ED-4DB2-BD59-A6C34878D82A}">
                    <a16:rowId xmlns:a16="http://schemas.microsoft.com/office/drawing/2014/main" val="999651433"/>
                  </a:ext>
                </a:extLst>
              </a:tr>
              <a:tr h="243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Durable</a:t>
                      </a:r>
                      <a:endParaRPr lang="en-GB" sz="1200" b="1" dirty="0"/>
                    </a:p>
                  </a:txBody>
                  <a:tcPr/>
                </a:tc>
                <a:tc>
                  <a:txBody>
                    <a:bodyPr/>
                    <a:lstStyle/>
                    <a:p>
                      <a:r>
                        <a:rPr lang="en-GB" sz="1200" dirty="0" smtClean="0"/>
                        <a:t>Strong, able to withstand</a:t>
                      </a:r>
                      <a:r>
                        <a:rPr lang="en-GB" sz="1200" baseline="0" dirty="0" smtClean="0"/>
                        <a:t> wear.</a:t>
                      </a:r>
                      <a:endParaRPr lang="en-GB" sz="1200" dirty="0"/>
                    </a:p>
                  </a:txBody>
                  <a:tcPr/>
                </a:tc>
                <a:extLst>
                  <a:ext uri="{0D108BD9-81ED-4DB2-BD59-A6C34878D82A}">
                    <a16:rowId xmlns:a16="http://schemas.microsoft.com/office/drawing/2014/main" val="2218477665"/>
                  </a:ext>
                </a:extLst>
              </a:tr>
              <a:tr h="32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Tie-Dye</a:t>
                      </a:r>
                      <a:endParaRPr lang="en-GB" sz="1200" b="1" dirty="0"/>
                    </a:p>
                  </a:txBody>
                  <a:tcPr/>
                </a:tc>
                <a:tc>
                  <a:txBody>
                    <a:bodyPr/>
                    <a:lstStyle/>
                    <a:p>
                      <a:r>
                        <a:rPr lang="en-GB" sz="1200" dirty="0" smtClean="0"/>
                        <a:t>Produce patterns on cloth by tying parts to shield it from the fabric dye.</a:t>
                      </a:r>
                      <a:endParaRPr lang="en-GB" sz="1200" dirty="0"/>
                    </a:p>
                  </a:txBody>
                  <a:tcPr/>
                </a:tc>
                <a:extLst>
                  <a:ext uri="{0D108BD9-81ED-4DB2-BD59-A6C34878D82A}">
                    <a16:rowId xmlns:a16="http://schemas.microsoft.com/office/drawing/2014/main" val="1682520607"/>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381177493"/>
              </p:ext>
            </p:extLst>
          </p:nvPr>
        </p:nvGraphicFramePr>
        <p:xfrm>
          <a:off x="6326823" y="822036"/>
          <a:ext cx="2460142" cy="5864826"/>
        </p:xfrm>
        <a:graphic>
          <a:graphicData uri="http://schemas.openxmlformats.org/drawingml/2006/table">
            <a:tbl>
              <a:tblPr firstRow="1" bandRow="1">
                <a:tableStyleId>{F5AB1C69-6EDB-4FF4-983F-18BD219EF322}</a:tableStyleId>
              </a:tblPr>
              <a:tblGrid>
                <a:gridCol w="2460142">
                  <a:extLst>
                    <a:ext uri="{9D8B030D-6E8A-4147-A177-3AD203B41FA5}">
                      <a16:colId xmlns:a16="http://schemas.microsoft.com/office/drawing/2014/main" val="1530041999"/>
                    </a:ext>
                  </a:extLst>
                </a:gridCol>
              </a:tblGrid>
              <a:tr h="622266">
                <a:tc>
                  <a:txBody>
                    <a:bodyPr/>
                    <a:lstStyle/>
                    <a:p>
                      <a:r>
                        <a:rPr lang="en-GB" sz="1600" dirty="0" smtClean="0">
                          <a:solidFill>
                            <a:schemeClr val="bg1"/>
                          </a:solidFill>
                        </a:rPr>
                        <a:t>Sticky knowledge about Juggling Bags</a:t>
                      </a:r>
                      <a:endParaRPr lang="en-GB" sz="1600" dirty="0">
                        <a:solidFill>
                          <a:schemeClr val="bg1"/>
                        </a:solidFill>
                      </a:endParaRPr>
                    </a:p>
                  </a:txBody>
                  <a:tcPr/>
                </a:tc>
                <a:extLst>
                  <a:ext uri="{0D108BD9-81ED-4DB2-BD59-A6C34878D82A}">
                    <a16:rowId xmlns:a16="http://schemas.microsoft.com/office/drawing/2014/main" val="1644167590"/>
                  </a:ext>
                </a:extLst>
              </a:tr>
              <a:tr h="920529">
                <a:tc>
                  <a:txBody>
                    <a:bodyPr/>
                    <a:lstStyle/>
                    <a:p>
                      <a:pPr marL="285750" indent="-285750">
                        <a:buFont typeface="Courier New" panose="02070309020205020404" pitchFamily="49" charset="0"/>
                        <a:buChar char="o"/>
                      </a:pPr>
                      <a:r>
                        <a:rPr lang="en-GB" sz="1000" dirty="0" smtClean="0"/>
                        <a:t>Juggling beanbags are typically constructed with an outer shell made from several pieces of vinyl or microfiber (imitation leather), and filled with millet, birdseed, plastic pellets, sand, crushed rock, ground rubber, or other material designed to give the beanbag bulk.</a:t>
                      </a:r>
                    </a:p>
                  </a:txBody>
                  <a:tcPr/>
                </a:tc>
                <a:extLst>
                  <a:ext uri="{0D108BD9-81ED-4DB2-BD59-A6C34878D82A}">
                    <a16:rowId xmlns:a16="http://schemas.microsoft.com/office/drawing/2014/main" val="1338985674"/>
                  </a:ext>
                </a:extLst>
              </a:tr>
              <a:tr h="920529">
                <a:tc>
                  <a:txBody>
                    <a:bodyPr/>
                    <a:lstStyle/>
                    <a:p>
                      <a:pPr marL="285750" indent="-285750">
                        <a:buFont typeface="Courier New" panose="02070309020205020404" pitchFamily="49" charset="0"/>
                        <a:buChar char="o"/>
                      </a:pPr>
                      <a:r>
                        <a:rPr lang="en-GB" sz="1000" dirty="0" smtClean="0"/>
                        <a:t>Juggling balls, or simply balls, are a popular prop used by jugglers, either on their own—usually in sets of three or more—or in combination with other props such as clubs or rings. A juggling ball refers to any juggling object that is roughly spherical in nature.</a:t>
                      </a:r>
                    </a:p>
                  </a:txBody>
                  <a:tcPr/>
                </a:tc>
                <a:extLst>
                  <a:ext uri="{0D108BD9-81ED-4DB2-BD59-A6C34878D82A}">
                    <a16:rowId xmlns:a16="http://schemas.microsoft.com/office/drawing/2014/main" val="64287903"/>
                  </a:ext>
                </a:extLst>
              </a:tr>
              <a:tr h="920529">
                <a:tc>
                  <a:txBody>
                    <a:bodyPr/>
                    <a:lstStyle/>
                    <a:p>
                      <a:endParaRPr lang="en-GB" sz="1000" dirty="0" smtClean="0"/>
                    </a:p>
                    <a:p>
                      <a:pPr marL="171450" indent="-171450">
                        <a:buFont typeface="Courier New" panose="02070309020205020404" pitchFamily="49" charset="0"/>
                        <a:buChar char="o"/>
                      </a:pPr>
                      <a:r>
                        <a:rPr lang="en-GB" sz="1000" dirty="0" smtClean="0"/>
                        <a:t>The oldest known depiction of juggling was found in the </a:t>
                      </a:r>
                      <a:r>
                        <a:rPr lang="en-GB" sz="1000" dirty="0" err="1" smtClean="0"/>
                        <a:t>Beni</a:t>
                      </a:r>
                      <a:r>
                        <a:rPr lang="en-GB" sz="1000" dirty="0" smtClean="0"/>
                        <a:t>-Hassan tombs from the middle-kingdom of the ancient Egyptian civilization. These women jugglers were found amongst acrobats and dancers in one of the crypt's wall paintings. </a:t>
                      </a:r>
                    </a:p>
                  </a:txBody>
                  <a:tcPr/>
                </a:tc>
                <a:extLst>
                  <a:ext uri="{0D108BD9-81ED-4DB2-BD59-A6C34878D82A}">
                    <a16:rowId xmlns:a16="http://schemas.microsoft.com/office/drawing/2014/main" val="2322033613"/>
                  </a:ext>
                </a:extLst>
              </a:tr>
              <a:tr h="1203769">
                <a:tc>
                  <a:txBody>
                    <a:bodyPr/>
                    <a:lstStyle/>
                    <a:p>
                      <a:pPr marL="171450" indent="-171450">
                        <a:buFont typeface="Courier New" panose="02070309020205020404" pitchFamily="49" charset="0"/>
                        <a:buChar char="o"/>
                      </a:pPr>
                      <a:r>
                        <a:rPr lang="en-GB" sz="1000" dirty="0" smtClean="0"/>
                        <a:t>Between the fourth and fifth centuries B.C. many jugglers began appearing in Greek art, usually as pottery decoration. Juggling was considered a form of recreation by the Greeks and many of its practitioners were women.</a:t>
                      </a:r>
                    </a:p>
                    <a:p>
                      <a:endParaRPr lang="en-GB" sz="1000" dirty="0" smtClean="0"/>
                    </a:p>
                    <a:p>
                      <a:endParaRPr lang="en-GB" sz="1000" dirty="0" smtClean="0"/>
                    </a:p>
                  </a:txBody>
                  <a:tcPr/>
                </a:tc>
                <a:extLst>
                  <a:ext uri="{0D108BD9-81ED-4DB2-BD59-A6C34878D82A}">
                    <a16:rowId xmlns:a16="http://schemas.microsoft.com/office/drawing/2014/main" val="1870212166"/>
                  </a:ext>
                </a:extLst>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24" y="822036"/>
            <a:ext cx="1625684" cy="240677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965" y="753887"/>
            <a:ext cx="1328052" cy="14393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277" y="4590473"/>
            <a:ext cx="2882535" cy="1916577"/>
          </a:xfrm>
          <a:prstGeom prst="rect">
            <a:avLst/>
          </a:prstGeom>
        </p:spPr>
      </p:pic>
      <p:sp>
        <p:nvSpPr>
          <p:cNvPr id="9" name="TextBox 8"/>
          <p:cNvSpPr txBox="1"/>
          <p:nvPr/>
        </p:nvSpPr>
        <p:spPr>
          <a:xfrm>
            <a:off x="8877504" y="4043053"/>
            <a:ext cx="3089732" cy="461665"/>
          </a:xfrm>
          <a:prstGeom prst="rect">
            <a:avLst/>
          </a:prstGeom>
          <a:noFill/>
          <a:ln w="38100">
            <a:solidFill>
              <a:schemeClr val="tx1"/>
            </a:solidFill>
          </a:ln>
          <a:scene3d>
            <a:camera prst="orthographicFront"/>
            <a:lightRig rig="threePt" dir="t"/>
          </a:scene3d>
          <a:sp3d>
            <a:bevelT prst="relaxedInset"/>
          </a:sp3d>
        </p:spPr>
        <p:txBody>
          <a:bodyPr wrap="square" rtlCol="0">
            <a:spAutoFit/>
          </a:bodyPr>
          <a:lstStyle/>
          <a:p>
            <a:r>
              <a:rPr lang="en-GB" sz="2400" b="1" dirty="0" smtClean="0"/>
              <a:t>Tie-dye techniques</a:t>
            </a:r>
            <a:endParaRPr lang="en-GB" sz="2400"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797" y="684712"/>
            <a:ext cx="1587416" cy="2544098"/>
          </a:xfrm>
          <a:prstGeom prst="rect">
            <a:avLst/>
          </a:prstGeom>
        </p:spPr>
      </p:pic>
      <p:sp>
        <p:nvSpPr>
          <p:cNvPr id="11" name="TextBox 10"/>
          <p:cNvSpPr txBox="1"/>
          <p:nvPr/>
        </p:nvSpPr>
        <p:spPr>
          <a:xfrm>
            <a:off x="10541789" y="3312766"/>
            <a:ext cx="1142211" cy="646331"/>
          </a:xfrm>
          <a:prstGeom prst="rect">
            <a:avLst/>
          </a:prstGeom>
          <a:noFill/>
          <a:ln w="38100">
            <a:solidFill>
              <a:schemeClr val="tx1"/>
            </a:solidFill>
          </a:ln>
          <a:effectLst>
            <a:outerShdw blurRad="50800" dist="38100" dir="2700000" algn="tl" rotWithShape="0">
              <a:prstClr val="black">
                <a:alpha val="40000"/>
              </a:prstClr>
            </a:outerShdw>
          </a:effectLst>
        </p:spPr>
        <p:txBody>
          <a:bodyPr wrap="square" rtlCol="0">
            <a:spAutoFit/>
          </a:bodyPr>
          <a:lstStyle/>
          <a:p>
            <a:r>
              <a:rPr lang="en-GB" dirty="0" smtClean="0"/>
              <a:t>Invisible Stitch</a:t>
            </a:r>
            <a:endParaRPr lang="en-GB"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084" y="3396730"/>
            <a:ext cx="1932181" cy="646323"/>
          </a:xfrm>
          <a:prstGeom prst="rect">
            <a:avLst/>
          </a:prstGeom>
        </p:spPr>
      </p:pic>
      <p:sp>
        <p:nvSpPr>
          <p:cNvPr id="15" name="TextBox 14"/>
          <p:cNvSpPr txBox="1"/>
          <p:nvPr/>
        </p:nvSpPr>
        <p:spPr>
          <a:xfrm>
            <a:off x="4394642" y="4128808"/>
            <a:ext cx="1830623" cy="923330"/>
          </a:xfrm>
          <a:prstGeom prst="rect">
            <a:avLst/>
          </a:prstGeom>
          <a:noFill/>
        </p:spPr>
        <p:txBody>
          <a:bodyPr wrap="square" rtlCol="0">
            <a:spAutoFit/>
          </a:bodyPr>
          <a:lstStyle/>
          <a:p>
            <a:r>
              <a:rPr lang="en-GB" dirty="0" smtClean="0"/>
              <a:t>Art created in a public place using spray paint.</a:t>
            </a:r>
            <a:endParaRPr lang="en-GB"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7114" y="5089428"/>
            <a:ext cx="2079709" cy="1528319"/>
          </a:xfrm>
          <a:prstGeom prst="rect">
            <a:avLst/>
          </a:prstGeom>
        </p:spPr>
      </p:pic>
      <p:pic>
        <p:nvPicPr>
          <p:cNvPr id="17" name="Picture 16" descr="File:Euclid Tetrahedron 4.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4818" y="2193248"/>
            <a:ext cx="1688081" cy="1880301"/>
          </a:xfrm>
          <a:prstGeom prst="rect">
            <a:avLst/>
          </a:prstGeom>
        </p:spPr>
      </p:pic>
    </p:spTree>
    <p:extLst>
      <p:ext uri="{BB962C8B-B14F-4D97-AF65-F5344CB8AC3E}">
        <p14:creationId xmlns:p14="http://schemas.microsoft.com/office/powerpoint/2010/main" val="407713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2D61554D32F54A8E2549AB33328B65" ma:contentTypeVersion="18" ma:contentTypeDescription="Create a new document." ma:contentTypeScope="" ma:versionID="d6fd96876f9f8d6418414042edd74cef">
  <xsd:schema xmlns:xsd="http://www.w3.org/2001/XMLSchema" xmlns:xs="http://www.w3.org/2001/XMLSchema" xmlns:p="http://schemas.microsoft.com/office/2006/metadata/properties" xmlns:ns2="6bfe34b0-8285-4faf-89ce-afee5764f9cd" xmlns:ns3="b3853f81-70ba-4816-b006-92c8a11a9a30" targetNamespace="http://schemas.microsoft.com/office/2006/metadata/properties" ma:root="true" ma:fieldsID="c2ece45407b7113c41f58eb88c116d87" ns2:_="" ns3:_="">
    <xsd:import namespace="6bfe34b0-8285-4faf-89ce-afee5764f9cd"/>
    <xsd:import namespace="b3853f81-70ba-4816-b006-92c8a11a9a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34b0-8285-4faf-89ce-afee5764f9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3be15d-62ab-4747-9cca-abaedad99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853f81-70ba-4816-b006-92c8a11a9a3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aacd3d6-2f2d-42d9-a2c5-476c3880d4c7}" ma:internalName="TaxCatchAll" ma:showField="CatchAllData" ma:web="b3853f81-70ba-4816-b006-92c8a11a9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853f81-70ba-4816-b006-92c8a11a9a30" xsi:nil="true"/>
    <lcf76f155ced4ddcb4097134ff3c332f xmlns="6bfe34b0-8285-4faf-89ce-afee5764f9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C708A5-79D9-4683-9B81-A92DCB89AEA3}"/>
</file>

<file path=customXml/itemProps2.xml><?xml version="1.0" encoding="utf-8"?>
<ds:datastoreItem xmlns:ds="http://schemas.openxmlformats.org/officeDocument/2006/customXml" ds:itemID="{33AAE1C2-B609-46AC-AC77-1A75BBB4D222}"/>
</file>

<file path=customXml/itemProps3.xml><?xml version="1.0" encoding="utf-8"?>
<ds:datastoreItem xmlns:ds="http://schemas.openxmlformats.org/officeDocument/2006/customXml" ds:itemID="{45CE3C83-238C-4107-8424-4B73F264534E}"/>
</file>

<file path=docProps/app.xml><?xml version="1.0" encoding="utf-8"?>
<Properties xmlns="http://schemas.openxmlformats.org/officeDocument/2006/extended-properties" xmlns:vt="http://schemas.openxmlformats.org/officeDocument/2006/docPropsVTypes">
  <TotalTime>81</TotalTime>
  <Words>374</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Courier New</vt:lpstr>
      <vt:lpstr>Office Theme</vt:lpstr>
      <vt:lpstr>DT Juggling Bags: UKS2 Knowledge 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 Juggling Bags: UKS2 Knowledge Mat</dc:title>
  <dc:creator>Rachel Sykes</dc:creator>
  <cp:lastModifiedBy>Rachel Sykes</cp:lastModifiedBy>
  <cp:revision>14</cp:revision>
  <dcterms:created xsi:type="dcterms:W3CDTF">2021-05-21T18:38:06Z</dcterms:created>
  <dcterms:modified xsi:type="dcterms:W3CDTF">2021-05-25T16:34:36Z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0x010100F62D61554D32F54A8E2549AB33328B65</vt:lpwstr>
  </property>
</Properties>
</file>